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y="6858000" cx="9144000"/>
  <p:notesSz cx="6858000" cy="9144000"/>
  <p:embeddedFontLst>
    <p:embeddedFont>
      <p:font typeface="Tahoma"/>
      <p:regular r:id="rId125"/>
      <p:bold r:id="rId126"/>
    </p:embeddedFont>
    <p:embeddedFont>
      <p:font typeface="Libre Baskerville"/>
      <p:regular r:id="rId127"/>
      <p:bold r:id="rId128"/>
      <p:italic r:id="rId129"/>
    </p:embeddedFont>
    <p:embeddedFont>
      <p:font typeface="Bell MT"/>
      <p:regular r:id="rId130"/>
      <p:bold r:id="rId131"/>
      <p:italic r:id="rId132"/>
      <p:boldItalic r:id="rId1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34" roundtripDataSignature="AMtx7mjdJJmP1BEhuSjwFV42QeVBh2Lt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7589C3-7313-4789-81DE-637CD601461A}">
  <a:tblStyle styleId="{4E7589C3-7313-4789-81DE-637CD601461A}" styleName="Table_0">
    <a:wholeTbl>
      <a:tcTxStyle b="off" i="off">
        <a:font>
          <a:latin typeface="News Gothic MT"/>
          <a:ea typeface="News Gothic MT"/>
          <a:cs typeface="News Gothic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CEF"/>
          </a:solidFill>
        </a:fill>
      </a:tcStyle>
    </a:wholeTbl>
    <a:band1H>
      <a:tcTxStyle/>
      <a:tcStyle>
        <a:fill>
          <a:solidFill>
            <a:srgbClr val="CBD6DF"/>
          </a:solidFill>
        </a:fill>
      </a:tcStyle>
    </a:band1H>
    <a:band2H>
      <a:tcTxStyle/>
    </a:band2H>
    <a:band1V>
      <a:tcTxStyle/>
      <a:tcStyle>
        <a:fill>
          <a:solidFill>
            <a:srgbClr val="CBD6DF"/>
          </a:solidFill>
        </a:fill>
      </a:tcStyle>
    </a:band1V>
    <a:band2V>
      <a:tcTxStyle/>
    </a:band2V>
    <a:lastCol>
      <a:tcTxStyle b="on" i="off">
        <a:font>
          <a:latin typeface="News Gothic MT"/>
          <a:ea typeface="News Gothic MT"/>
          <a:cs typeface="News Gothic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News Gothic MT"/>
          <a:ea typeface="News Gothic MT"/>
          <a:cs typeface="News Gothic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News Gothic MT"/>
          <a:ea typeface="News Gothic MT"/>
          <a:cs typeface="News Gothic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News Gothic MT"/>
          <a:ea typeface="News Gothic MT"/>
          <a:cs typeface="News Gothic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LibreBaskerville-italic.fntdata"/><Relationship Id="rId128" Type="http://schemas.openxmlformats.org/officeDocument/2006/relationships/font" Target="fonts/LibreBaskerville-bold.fntdata"/><Relationship Id="rId127" Type="http://schemas.openxmlformats.org/officeDocument/2006/relationships/font" Target="fonts/LibreBaskerville-regular.fntdata"/><Relationship Id="rId126" Type="http://schemas.openxmlformats.org/officeDocument/2006/relationships/font" Target="fonts/Tahoma-bold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Tahoma-regular.fntdata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font" Target="fonts/BellMT-italic.fntdata"/><Relationship Id="rId131" Type="http://schemas.openxmlformats.org/officeDocument/2006/relationships/font" Target="fonts/BellMT-bold.fntdata"/><Relationship Id="rId130" Type="http://schemas.openxmlformats.org/officeDocument/2006/relationships/font" Target="fonts/BellMT-regular.fntdata"/><Relationship Id="rId134" Type="http://customschemas.google.com/relationships/presentationmetadata" Target="metadata"/><Relationship Id="rId133" Type="http://schemas.openxmlformats.org/officeDocument/2006/relationships/font" Target="fonts/BellMT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Healthy</a:t>
            </a:r>
            <a:r>
              <a:rPr lang="en-US"/>
              <a:t> red blood cell lasts 120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Sickle cell lasts 10-20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Clots, pain, swelling, heat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Liver damage causing jaundice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1" name="Google Shape;84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Caused by the substitution of a valine for </a:t>
            </a:r>
            <a:r>
              <a:rPr b="1" lang="en-US" sz="2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glutamic acid in the ß – globin subunit</a:t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Pain and hypoxia would cause the sickling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8" name="Google Shape;848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7" name="Google Shape;85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15D77"/>
              </a:buClr>
              <a:buSzPts val="2200"/>
              <a:buFont typeface="Noto Sans Symbols"/>
              <a:buChar char="⚫"/>
            </a:pPr>
            <a:r>
              <a:rPr lang="en-U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 patients have a </a:t>
            </a:r>
            <a:r>
              <a:rPr lang="en-US" sz="2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incidence of perioperative complications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3" name="Google Shape;86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1" name="Google Shape;87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7" name="Google Shape;877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640"/>
              <a:buFont typeface="Noto Sans Symbols"/>
              <a:buNone/>
            </a:pPr>
            <a:r>
              <a:rPr b="1" lang="en-US" sz="2400" u="sng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Anesthesia considerations</a:t>
            </a:r>
            <a:r>
              <a:rPr b="1" lang="en-US" sz="2400" u="sng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latin typeface="Source Sans Pro"/>
                <a:ea typeface="Source Sans Pro"/>
                <a:cs typeface="Source Sans Pro"/>
                <a:sym typeface="Source Sans Pro"/>
              </a:rPr>
              <a:t>Administration of </a:t>
            </a:r>
            <a:r>
              <a:rPr lang="en-US" sz="17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methylene blue can precipitate a life-threatening event </a:t>
            </a:r>
            <a:r>
              <a:rPr lang="en-US" sz="17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lang="en-US" sz="1700">
                <a:latin typeface="Source Sans Pro"/>
                <a:ea typeface="Source Sans Pro"/>
                <a:cs typeface="Source Sans Pro"/>
                <a:sym typeface="Source Sans Pro"/>
              </a:rPr>
              <a:t>administered to a patient exhibiting </a:t>
            </a:r>
            <a:r>
              <a:rPr lang="en-US" sz="17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methemoglobinemia </a:t>
            </a:r>
            <a:r>
              <a:rPr b="1" lang="en-US" sz="17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 G6PD deficiency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latin typeface="Source Sans Pro"/>
                <a:ea typeface="Source Sans Pro"/>
                <a:cs typeface="Source Sans Pro"/>
                <a:sym typeface="Source Sans Pro"/>
              </a:rPr>
              <a:t>Largely a function of severity of anemia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latin typeface="Source Sans Pro"/>
                <a:ea typeface="Source Sans Pro"/>
                <a:cs typeface="Source Sans Pro"/>
                <a:sym typeface="Source Sans Pro"/>
              </a:rPr>
              <a:t>Avoid drugs that precipitate hemolytic crisis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9" name="Google Shape;88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give methylene blue with G6PD deficiency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7" name="Google Shape;897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cause is chemo/radiotherapy drugs for aplastic anemia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6" name="Google Shape;906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2" name="Google Shape;912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Folic acid is most common vitamin deficiency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9" name="Google Shape;91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Platelet count is 150k-450k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span is 9-10 days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5" name="Google Shape;925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6FB7D7"/>
              </a:buClr>
              <a:buSzPts val="2200"/>
              <a:buFont typeface="Noto Sans Symbols"/>
              <a:buChar char="⚫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nesthetic Considerations:</a:t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1" marL="547687" rtl="0" algn="l">
              <a:spcBef>
                <a:spcPts val="600"/>
              </a:spcBef>
              <a:spcAft>
                <a:spcPts val="0"/>
              </a:spcAft>
              <a:buClr>
                <a:srgbClr val="215D77"/>
              </a:buClr>
              <a:buSzPts val="2200"/>
              <a:buFont typeface="Noto Sans Symbols"/>
              <a:buChar char="⚫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For </a:t>
            </a: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minor procedures </a:t>
            </a: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need to have </a:t>
            </a: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20-30K 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1" marL="547687" rtl="0" algn="l">
              <a:spcBef>
                <a:spcPts val="600"/>
              </a:spcBef>
              <a:spcAft>
                <a:spcPts val="0"/>
              </a:spcAft>
              <a:buClr>
                <a:srgbClr val="215D77"/>
              </a:buClr>
              <a:buSzPts val="2200"/>
              <a:buFont typeface="Noto Sans Symbols"/>
              <a:buChar char="⚫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For</a:t>
            </a: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 major procedures - 50-100K before initiation of surgery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2575" lvl="2" marL="822325" rtl="0" algn="l">
              <a:spcBef>
                <a:spcPts val="600"/>
              </a:spcBef>
              <a:spcAft>
                <a:spcPts val="0"/>
              </a:spcAft>
              <a:buClr>
                <a:srgbClr val="6FB7D7"/>
              </a:buClr>
              <a:buSzPts val="2200"/>
              <a:buFont typeface="Noto Sans Symbols"/>
              <a:buChar char="⚫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six-pack</a:t>
            </a: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 of platelets will increase count approximately </a:t>
            </a: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50K in a 70 kg </a:t>
            </a: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man – assuming that the patient is not destroying platelets 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1" name="Google Shape;93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Source Sans Pro"/>
                <a:ea typeface="Source Sans Pro"/>
                <a:cs typeface="Source Sans Pro"/>
                <a:sym typeface="Source Sans Pro"/>
              </a:rPr>
              <a:t>Causes: drugs/chemical- </a:t>
            </a:r>
            <a:r>
              <a:rPr b="1" lang="en-US" sz="2400">
                <a:latin typeface="Source Sans Pro"/>
                <a:ea typeface="Source Sans Pro"/>
                <a:cs typeface="Source Sans Pro"/>
                <a:sym typeface="Source Sans Pro"/>
              </a:rPr>
              <a:t>benzocaine, lidocaine, </a:t>
            </a:r>
            <a:r>
              <a:rPr b="1" lang="en-US" sz="2400">
                <a:highlight>
                  <a:srgbClr val="FFFF00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reglan</a:t>
            </a:r>
            <a:r>
              <a:rPr b="1" lang="en-US" sz="2400">
                <a:latin typeface="Source Sans Pro"/>
                <a:ea typeface="Source Sans Pro"/>
                <a:cs typeface="Source Sans Pro"/>
                <a:sym typeface="Source Sans Pro"/>
              </a:rPr>
              <a:t> and  nitrates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7" name="Google Shape;937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6" name="Google Shape;946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2" name="Google Shape;952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KNOW BOLD BLACK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Thromboxane A2 and ADP released from platelets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2" name="Google Shape;2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Adhesion under the influence of TIssue Factor or Thromboplastin there is a change in the shape and becomes activated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Glycoproteins IIb and IIIa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vWF connects to GP Ib on the platelet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Thrombin combines with its receptor on the platelet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Thromboxane TXA2 and ADP are released from platelet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4" name="Google Shape;2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Fibrinogen attaches to its receptor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Firinogen and GP IIB - IIIa links togehter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Fibrinogen becomes sticky/adhere to collagen and vWf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causes the conformational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Thromboxane 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Nitric Oxide does not occur in this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Calcium is not made by the body - come from the diet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goal: production of fibrin </a:t>
            </a:r>
            <a:endParaRPr/>
          </a:p>
        </p:txBody>
      </p:sp>
      <p:sp>
        <p:nvSpPr>
          <p:cNvPr id="322" name="Google Shape;32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Extrinsic vs. Intrinsic Pathway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8" name="Google Shape;3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III, IV, or vWF does not come from liver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Vitamin K dependent 2, 7, 9,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the actions</a:t>
            </a:r>
            <a:endParaRPr/>
          </a:p>
        </p:txBody>
      </p:sp>
      <p:sp>
        <p:nvSpPr>
          <p:cNvPr id="329" name="Google Shape;32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0" name="Google Shape;3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Anticoagulant factors deficiency will have problem with clotting too much</a:t>
            </a:r>
            <a:endParaRPr/>
          </a:p>
        </p:txBody>
      </p:sp>
      <p:sp>
        <p:nvSpPr>
          <p:cNvPr id="341" name="Google Shape;341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3" name="Google Shape;3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NSAIDs/ASA work on cycloxygenase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4" name="Google Shape;36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ASA arachidonic acid to thromboxane A2 (TXA2)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Platelet aggregation is impaired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acetylation of COX persists for the life of the platelet (8-12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else ahs 8-12 day lifespan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ASA is not </a:t>
            </a:r>
            <a:r>
              <a:rPr lang="en-US"/>
              <a:t>temporary</a:t>
            </a:r>
            <a:r>
              <a:rPr lang="en-US"/>
              <a:t> </a:t>
            </a:r>
            <a:r>
              <a:rPr lang="en-US"/>
              <a:t>suppression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2" name="Google Shape;38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PLAVIX is not temporary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Stop 10 days prior to surgery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Lasts lifetime of platelets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Inhibits or </a:t>
            </a:r>
            <a:r>
              <a:rPr lang="en-US"/>
              <a:t>suppresses</a:t>
            </a:r>
            <a:r>
              <a:rPr lang="en-US"/>
              <a:t> ADP induced aggregation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GPIIb/IIIa drugs “cap” or block the fibrinogen receptor so that it cannot attach platelets therefore cannot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Platelet aggregation is suppressed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9" name="Google Shape;3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there is an injury and creates a plug - very weak (not stable)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Vasoconstrict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Secondary</a:t>
            </a:r>
            <a:r>
              <a:rPr lang="en-US"/>
              <a:t> - forms stable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fibrin makes it 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Fibrinolysis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breaking down of clot </a:t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2" name="Google Shape;4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12 → 11 → 9 → 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Extrinisc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→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Firbin 1a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pathway - fibrin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Protein C and Protein S will create bleeding issues????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Common pathway starts at 10 - you need factor 2 to create thrombin (IIa)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1" name="Google Shape;42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8" name="Google Shape;42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Pathway - Initiated when damage occurs to the blood vessels themselves (inside)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12</a:t>
            </a:r>
            <a:endParaRPr/>
          </a:p>
        </p:txBody>
      </p:sp>
      <p:sp>
        <p:nvSpPr>
          <p:cNvPr id="429" name="Google Shape;429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5" name="Google Shape;43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2" name="Google Shape;44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9" name="Google Shape;4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6" name="Google Shape;45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Calcium is factor 4</a:t>
            </a:r>
            <a:endParaRPr/>
          </a:p>
        </p:txBody>
      </p:sp>
      <p:sp>
        <p:nvSpPr>
          <p:cNvPr id="457" name="Google Shape;457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" name="Google Shape;46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 2, 5, 10 are all in common pathway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13 (fibrin stabilizing factor) is required to ensure the platelet plug will 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Vessel Wall - intima, media, adventitia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Venous and arterial will both constrict - but arterial will constrict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6" name="Google Shape;4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is </a:t>
            </a:r>
            <a:r>
              <a:rPr lang="en-US"/>
              <a:t>inhibited</a:t>
            </a:r>
            <a:r>
              <a:rPr lang="en-US"/>
              <a:t> by Heparin and measured by PTT and 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Extrinsic is inhibited by Coumadin and measured by PT and INR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3" name="Google Shape;48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Warfarin - inhibited by Vitamin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Vitamin K (10-20 mg) and FFP (1-2 units)</a:t>
            </a:r>
            <a:endParaRPr/>
          </a:p>
        </p:txBody>
      </p:sp>
      <p:sp>
        <p:nvSpPr>
          <p:cNvPr id="484" name="Google Shape;484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2" name="Google Shape;50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7" name="Google Shape;50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/>
              <a:t>Inhibits the intrinsic and final common pathways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Heparin binds to antithrombin and accelerates its ability 1000 times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Heparin is monitored viat PTT and 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4" name="Google Shape;51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8" name="Google Shape;52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5" name="Google Shape;53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Intima - inner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Forms a </a:t>
            </a:r>
            <a:r>
              <a:rPr lang="en-US"/>
              <a:t>barrier</a:t>
            </a:r>
            <a:r>
              <a:rPr lang="en-US"/>
              <a:t> separating the fluid contents THROMBOGENIC MATERIAL (collagen and procoagulants)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Primarikly made of endothelial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Endothelial Secretes: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vWF - procoagulant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Tissue Factor  - procoagulant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Prostacyclinc - vasodilate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Nitric Oxide - vasodilate</a:t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5" name="Google Shape;5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2" name="Google Shape;55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9" name="Google Shape;55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Plasminogen - inactive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Plasmin - 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tPA - produced by endothelial cells, release is stimulated by Clot 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know uPA and streptokinase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6" name="Google Shape;56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Plasminogen is incorporated into clot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Plasmin digests 5, 8, and 12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2" name="Google Shape;57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2" name="Google Shape;58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- time - time for the clot to start forming (5-10 minutes) - FFP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- time - time will clot reaches a fixed strength - cryo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 angle - speed of fibrin accumulation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- Highest vertical </a:t>
            </a:r>
            <a:r>
              <a:rPr lang="en-US"/>
              <a:t>amplitude</a:t>
            </a:r>
            <a:r>
              <a:rPr lang="en-US"/>
              <a:t> of the TEG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Lysis at 30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the picture </a:t>
            </a:r>
            <a:endParaRPr/>
          </a:p>
        </p:txBody>
      </p:sp>
      <p:sp>
        <p:nvSpPr>
          <p:cNvPr id="583" name="Google Shape;583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0" name="Google Shape;59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these will be on the exam - know the pictures</a:t>
            </a:r>
            <a:endParaRPr/>
          </a:p>
        </p:txBody>
      </p:sp>
      <p:sp>
        <p:nvSpPr>
          <p:cNvPr id="591" name="Google Shape;591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7" name="Google Shape;59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3" name="Google Shape;60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lecture of spring</a:t>
            </a:r>
            <a:endParaRPr/>
          </a:p>
        </p:txBody>
      </p:sp>
      <p:sp>
        <p:nvSpPr>
          <p:cNvPr id="604" name="Google Shape;604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SSRIs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Plasminogen - TPA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Anticoagulant - degrades factors XII, XI, X, IX amd II</a:t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tested on</a:t>
            </a:r>
            <a:endParaRPr/>
          </a:p>
        </p:txBody>
      </p:sp>
      <p:sp>
        <p:nvSpPr>
          <p:cNvPr id="616" name="Google Shape;616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1" name="Google Shape;62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Aprotinin (potent plasmin inhibitor)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Leads to slowed fibrin breakdown</a:t>
            </a:r>
            <a:endParaRPr/>
          </a:p>
        </p:txBody>
      </p:sp>
      <p:sp>
        <p:nvSpPr>
          <p:cNvPr id="622" name="Google Shape;622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3" name="Google Shape;63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tXA - inhibits activation of plasminogen to plasmin by </a:t>
            </a:r>
            <a:r>
              <a:rPr lang="en-US"/>
              <a:t>competitive</a:t>
            </a:r>
            <a:r>
              <a:rPr lang="en-US"/>
              <a:t> inhibition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Pharmacology </a:t>
            </a:r>
            <a:endParaRPr sz="13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slowed fibrin breakdown</a:t>
            </a:r>
            <a:endParaRPr sz="11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Used to control hemorrhage associated with increased plasminogen activation </a:t>
            </a:r>
            <a:r>
              <a:rPr lang="en-US" sz="1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1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hyperfibrinolysis</a:t>
            </a:r>
            <a:r>
              <a:rPr lang="en-US" sz="1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en-US" sz="8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63830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9" name="Google Shape;63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tXA will make them clot - we don’t want them to have repeat</a:t>
            </a:r>
            <a:endParaRPr/>
          </a:p>
        </p:txBody>
      </p:sp>
      <p:sp>
        <p:nvSpPr>
          <p:cNvPr id="640" name="Google Shape;640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Warfarin - FFP, Vitamin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Thrombolytics - aminocaproic acid, TXA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Heparin - protamine sulfate</a:t>
            </a:r>
            <a:endParaRPr/>
          </a:p>
        </p:txBody>
      </p:sp>
      <p:sp>
        <p:nvSpPr>
          <p:cNvPr id="647" name="Google Shape;647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2" name="Google Shape;65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these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platelet count 150,000-350,000 </a:t>
            </a:r>
            <a:endParaRPr/>
          </a:p>
        </p:txBody>
      </p:sp>
      <p:sp>
        <p:nvSpPr>
          <p:cNvPr id="653" name="Google Shape;653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9" name="Google Shape;65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6" name="Google Shape;66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1" name="Google Shape;67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8" name="Google Shape;67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Source Sans Pro"/>
              <a:buChar char="-"/>
            </a:pPr>
            <a:r>
              <a:rPr lang="en-US" sz="24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MOST common inherited coagulation defect </a:t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Source Sans Pro"/>
              <a:buChar char="-"/>
            </a:pPr>
            <a:r>
              <a:rPr lang="en-US" sz="24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Should be suspected in any patient who has an increased bleeding time despite a normal platelet count</a:t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Source Sans Pro"/>
              <a:buChar char="-"/>
            </a:pPr>
            <a:r>
              <a:t/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Source Sans Pro"/>
              <a:buChar char="-"/>
            </a:pPr>
            <a:r>
              <a:t/>
            </a:r>
            <a:endParaRPr sz="24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5" name="Google Shape;68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bruising and mucocutaneous bleeding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decreased adherence to vascular injury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Don’t put NG tube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Be careful with IV placement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Be careful with positioning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86" name="Google Shape;686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8" name="Google Shape;69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GP1b connects to vWF connects platelet to tissue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treatment: DDAVP, FFP, cryo</a:t>
            </a:r>
            <a:endParaRPr/>
          </a:p>
        </p:txBody>
      </p:sp>
      <p:sp>
        <p:nvSpPr>
          <p:cNvPr id="699" name="Google Shape;699;p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8" name="Google Shape;70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#2 most common hemophilia inherited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Factor VIII:C </a:t>
            </a:r>
            <a:r>
              <a:rPr lang="en-US" sz="2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(antihemophiliac factor) is deficient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2" name="Google Shape;72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time in hospital, trending down hemoglobin - GI bleed</a:t>
            </a:r>
            <a:endParaRPr/>
          </a:p>
        </p:txBody>
      </p:sp>
      <p:sp>
        <p:nvSpPr>
          <p:cNvPr id="729" name="Google Shape;729;p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2" name="Google Shape;74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Hemophilia B </a:t>
            </a:r>
            <a:r>
              <a:rPr b="1" i="1" lang="en-US" sz="2000" u="sng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Factor IX is deficient</a:t>
            </a:r>
            <a:endParaRPr sz="22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coagulopathy is </a:t>
            </a:r>
            <a:r>
              <a:rPr lang="en-US"/>
              <a:t>bleeding</a:t>
            </a:r>
            <a:r>
              <a:rPr lang="en-US"/>
              <a:t> and clotting </a:t>
            </a:r>
            <a:endParaRPr/>
          </a:p>
        </p:txBody>
      </p:sp>
      <p:sp>
        <p:nvSpPr>
          <p:cNvPr id="751" name="Google Shape;751;p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9" name="Google Shape;75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clots in </a:t>
            </a:r>
            <a:r>
              <a:rPr lang="en-US"/>
              <a:t>microvasculature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Consumes the body’s supply of fibrinogen, coagulation factors, and platelets = hemorrhage</a:t>
            </a:r>
            <a:endParaRPr/>
          </a:p>
        </p:txBody>
      </p:sp>
      <p:sp>
        <p:nvSpPr>
          <p:cNvPr id="760" name="Google Shape;760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6" name="Google Shape;76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Underlying disorder: sepsis, OB, malignancy</a:t>
            </a:r>
            <a:endParaRPr/>
          </a:p>
        </p:txBody>
      </p:sp>
      <p:sp>
        <p:nvSpPr>
          <p:cNvPr id="767" name="Google Shape;767;p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patho for type 1 and type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2 - patient is resistant to heparin anticoagulation</a:t>
            </a:r>
            <a:endParaRPr/>
          </a:p>
        </p:txBody>
      </p:sp>
      <p:sp>
        <p:nvSpPr>
          <p:cNvPr id="782" name="Google Shape;782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of blood clot</a:t>
            </a:r>
            <a:endParaRPr/>
          </a:p>
        </p:txBody>
      </p:sp>
      <p:sp>
        <p:nvSpPr>
          <p:cNvPr id="789" name="Google Shape;789;p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5" name="Google Shape;79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globin has 2 alpha and 2 beta. Each subunit has one heme group</a:t>
            </a:r>
            <a:endParaRPr/>
          </a:p>
        </p:txBody>
      </p:sp>
      <p:sp>
        <p:nvSpPr>
          <p:cNvPr id="802" name="Google Shape;802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9" name="Google Shape;80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5" name="Google Shape;81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most important adverse effects of anemia are decreased oxygen delivery 2/2 associated decreases in arterial oxygen content of oxygen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Volatile agents could be less soluble in anemic patients → more goes to the brain (read the book on this)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7" name="Google Shape;82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Important: mutation on the beta globulin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0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0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0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9"/>
          <p:cNvSpPr txBox="1"/>
          <p:nvPr>
            <p:ph type="title"/>
          </p:nvPr>
        </p:nvSpPr>
        <p:spPr>
          <a:xfrm>
            <a:off x="533399" y="611872"/>
            <a:ext cx="384048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9"/>
          <p:cNvSpPr txBox="1"/>
          <p:nvPr>
            <p:ph idx="1" type="body"/>
          </p:nvPr>
        </p:nvSpPr>
        <p:spPr>
          <a:xfrm>
            <a:off x="4742824" y="368300"/>
            <a:ext cx="3840480" cy="5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2270" lvl="0" marL="457200" algn="l">
              <a:spcBef>
                <a:spcPts val="2000"/>
              </a:spcBef>
              <a:spcAft>
                <a:spcPts val="0"/>
              </a:spcAft>
              <a:buSzPts val="2420"/>
              <a:buChar char="⚫"/>
              <a:defRPr sz="2200"/>
            </a:lvl1pPr>
            <a:lvl2pPr indent="-368300" lvl="1" marL="914400" algn="l">
              <a:spcBef>
                <a:spcPts val="600"/>
              </a:spcBef>
              <a:spcAft>
                <a:spcPts val="0"/>
              </a:spcAft>
              <a:buSzPts val="2200"/>
              <a:buChar char="⚫"/>
              <a:defRPr sz="2000"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5pPr>
            <a:lvl6pPr indent="-368300" lvl="5" marL="27432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 sz="2000"/>
            </a:lvl6pPr>
            <a:lvl7pPr indent="-368300" lvl="6" marL="32004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 sz="2000"/>
            </a:lvl7pPr>
            <a:lvl8pPr indent="-368300" lvl="7" marL="36576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 sz="2000"/>
            </a:lvl8pPr>
            <a:lvl9pPr indent="-368300" lvl="8" marL="4114800" algn="l">
              <a:spcBef>
                <a:spcPts val="400"/>
              </a:spcBef>
              <a:spcAft>
                <a:spcPts val="0"/>
              </a:spcAft>
              <a:buSzPts val="2200"/>
              <a:buChar char="⚫"/>
              <a:defRPr sz="2000"/>
            </a:lvl9pPr>
          </a:lstStyle>
          <a:p/>
        </p:txBody>
      </p:sp>
      <p:sp>
        <p:nvSpPr>
          <p:cNvPr id="76" name="Google Shape;76;p129"/>
          <p:cNvSpPr txBox="1"/>
          <p:nvPr>
            <p:ph idx="2" type="body"/>
          </p:nvPr>
        </p:nvSpPr>
        <p:spPr>
          <a:xfrm>
            <a:off x="533399" y="1787856"/>
            <a:ext cx="3840480" cy="3720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SzPts val="198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9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9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9pPr>
          </a:lstStyle>
          <a:p/>
        </p:txBody>
      </p:sp>
      <p:sp>
        <p:nvSpPr>
          <p:cNvPr id="77" name="Google Shape;77;p129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9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9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0"/>
          <p:cNvSpPr txBox="1"/>
          <p:nvPr>
            <p:ph type="title"/>
          </p:nvPr>
        </p:nvSpPr>
        <p:spPr>
          <a:xfrm>
            <a:off x="533398" y="611872"/>
            <a:ext cx="4079545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0"/>
          <p:cNvSpPr txBox="1"/>
          <p:nvPr>
            <p:ph idx="1" type="body"/>
          </p:nvPr>
        </p:nvSpPr>
        <p:spPr>
          <a:xfrm>
            <a:off x="533398" y="1787856"/>
            <a:ext cx="4079545" cy="3720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SzPts val="198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9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9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90"/>
              <a:buNone/>
              <a:defRPr sz="900"/>
            </a:lvl9pPr>
          </a:lstStyle>
          <a:p/>
        </p:txBody>
      </p:sp>
      <p:sp>
        <p:nvSpPr>
          <p:cNvPr id="83" name="Google Shape;83;p130"/>
          <p:cNvSpPr/>
          <p:nvPr>
            <p:ph idx="2" type="pic"/>
          </p:nvPr>
        </p:nvSpPr>
        <p:spPr>
          <a:xfrm>
            <a:off x="5090617" y="359392"/>
            <a:ext cx="3657600" cy="53180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</p:sp>
      <p:sp>
        <p:nvSpPr>
          <p:cNvPr id="84" name="Google Shape;84;p130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0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0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1"/>
          <p:cNvSpPr txBox="1"/>
          <p:nvPr>
            <p:ph idx="1" type="body"/>
          </p:nvPr>
        </p:nvSpPr>
        <p:spPr>
          <a:xfrm rot="5400000">
            <a:off x="2398713" y="-249237"/>
            <a:ext cx="4343400" cy="804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SzPts val="1980"/>
              <a:buChar char="⚫"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/>
        </p:txBody>
      </p:sp>
      <p:sp>
        <p:nvSpPr>
          <p:cNvPr id="90" name="Google Shape;90;p131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1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1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2"/>
          <p:cNvSpPr txBox="1"/>
          <p:nvPr>
            <p:ph type="title"/>
          </p:nvPr>
        </p:nvSpPr>
        <p:spPr>
          <a:xfrm rot="5400000">
            <a:off x="5344142" y="2393951"/>
            <a:ext cx="5575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2"/>
          <p:cNvSpPr txBox="1"/>
          <p:nvPr>
            <p:ph idx="1" type="body"/>
          </p:nvPr>
        </p:nvSpPr>
        <p:spPr>
          <a:xfrm rot="5400000">
            <a:off x="1106487" y="-188912"/>
            <a:ext cx="5575300" cy="6689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SzPts val="1980"/>
              <a:buChar char="⚫"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/>
        </p:txBody>
      </p:sp>
      <p:sp>
        <p:nvSpPr>
          <p:cNvPr id="96" name="Google Shape;96;p132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2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2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1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SzPts val="1980"/>
              <a:buChar char="⚫"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/>
        </p:txBody>
      </p:sp>
      <p:sp>
        <p:nvSpPr>
          <p:cNvPr id="22" name="Google Shape;22;p121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1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1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2"/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35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27;p122"/>
          <p:cNvSpPr txBox="1"/>
          <p:nvPr>
            <p:ph type="ctrTitle"/>
          </p:nvPr>
        </p:nvSpPr>
        <p:spPr>
          <a:xfrm>
            <a:off x="1322921" y="1523999"/>
            <a:ext cx="6498158" cy="1724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5060"/>
              <a:buFont typeface="Noto Sans Symbols"/>
              <a:buNone/>
              <a:defRPr sz="4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2"/>
          <p:cNvSpPr txBox="1"/>
          <p:nvPr>
            <p:ph idx="1" type="subTitle"/>
          </p:nvPr>
        </p:nvSpPr>
        <p:spPr>
          <a:xfrm>
            <a:off x="1322921" y="3299012"/>
            <a:ext cx="6498159" cy="916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sz="1800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42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22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2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2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3"/>
          <p:cNvSpPr txBox="1"/>
          <p:nvPr>
            <p:ph type="title"/>
          </p:nvPr>
        </p:nvSpPr>
        <p:spPr>
          <a:xfrm>
            <a:off x="549274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3"/>
          <p:cNvSpPr txBox="1"/>
          <p:nvPr>
            <p:ph idx="1" type="body"/>
          </p:nvPr>
        </p:nvSpPr>
        <p:spPr>
          <a:xfrm>
            <a:off x="549274" y="1453224"/>
            <a:ext cx="3840480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640"/>
              <a:buNone/>
              <a:defRPr b="0" sz="2400">
                <a:solidFill>
                  <a:srgbClr val="6DB7D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35" name="Google Shape;35;p123"/>
          <p:cNvSpPr txBox="1"/>
          <p:nvPr>
            <p:ph idx="2" type="body"/>
          </p:nvPr>
        </p:nvSpPr>
        <p:spPr>
          <a:xfrm>
            <a:off x="549274" y="2347415"/>
            <a:ext cx="3840480" cy="359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1600"/>
              </a:spcBef>
              <a:spcAft>
                <a:spcPts val="0"/>
              </a:spcAft>
              <a:buSzPts val="2200"/>
              <a:buChar char="⚫"/>
              <a:defRPr sz="2000"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5pPr>
            <a:lvl6pPr indent="-340360" lvl="5" marL="27432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6pPr>
            <a:lvl7pPr indent="-340360" lvl="6" marL="32004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7pPr>
            <a:lvl8pPr indent="-340359" lvl="7" marL="36576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8pPr>
            <a:lvl9pPr indent="-340359" lvl="8" marL="41148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9pPr>
          </a:lstStyle>
          <a:p/>
        </p:txBody>
      </p:sp>
      <p:sp>
        <p:nvSpPr>
          <p:cNvPr id="36" name="Google Shape;36;p123"/>
          <p:cNvSpPr txBox="1"/>
          <p:nvPr>
            <p:ph idx="3" type="body"/>
          </p:nvPr>
        </p:nvSpPr>
        <p:spPr>
          <a:xfrm>
            <a:off x="4751070" y="1453224"/>
            <a:ext cx="3840480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640"/>
              <a:buNone/>
              <a:defRPr b="0" sz="2400">
                <a:solidFill>
                  <a:srgbClr val="6DB7D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37" name="Google Shape;37;p123"/>
          <p:cNvSpPr txBox="1"/>
          <p:nvPr>
            <p:ph idx="4" type="body"/>
          </p:nvPr>
        </p:nvSpPr>
        <p:spPr>
          <a:xfrm>
            <a:off x="4751070" y="2347415"/>
            <a:ext cx="3840480" cy="359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1600"/>
              </a:spcBef>
              <a:spcAft>
                <a:spcPts val="0"/>
              </a:spcAft>
              <a:buSzPts val="2200"/>
              <a:buChar char="⚫"/>
              <a:defRPr sz="2000"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5pPr>
            <a:lvl6pPr indent="-340360" lvl="5" marL="27432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6pPr>
            <a:lvl7pPr indent="-340360" lvl="6" marL="32004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7pPr>
            <a:lvl8pPr indent="-340359" lvl="7" marL="36576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8pPr>
            <a:lvl9pPr indent="-340359" lvl="8" marL="4114800" algn="l">
              <a:spcBef>
                <a:spcPts val="320"/>
              </a:spcBef>
              <a:spcAft>
                <a:spcPts val="0"/>
              </a:spcAft>
              <a:buSzPts val="1760"/>
              <a:buChar char="⚫"/>
              <a:defRPr sz="1600"/>
            </a:lvl9pPr>
          </a:lstStyle>
          <a:p/>
        </p:txBody>
      </p:sp>
      <p:sp>
        <p:nvSpPr>
          <p:cNvPr id="38" name="Google Shape;38;p123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3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3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4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4"/>
          <p:cNvSpPr txBox="1"/>
          <p:nvPr>
            <p:ph idx="1" type="body"/>
          </p:nvPr>
        </p:nvSpPr>
        <p:spPr>
          <a:xfrm>
            <a:off x="549275" y="1600201"/>
            <a:ext cx="384048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1600"/>
              </a:spcBef>
              <a:spcAft>
                <a:spcPts val="0"/>
              </a:spcAft>
              <a:buSzPts val="2200"/>
              <a:buChar char="⚫"/>
              <a:defRPr sz="2000"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9pPr>
          </a:lstStyle>
          <a:p/>
        </p:txBody>
      </p:sp>
      <p:sp>
        <p:nvSpPr>
          <p:cNvPr id="44" name="Google Shape;44;p124"/>
          <p:cNvSpPr txBox="1"/>
          <p:nvPr>
            <p:ph idx="2" type="body"/>
          </p:nvPr>
        </p:nvSpPr>
        <p:spPr>
          <a:xfrm>
            <a:off x="4751071" y="1600201"/>
            <a:ext cx="384048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1600"/>
              </a:spcBef>
              <a:spcAft>
                <a:spcPts val="0"/>
              </a:spcAft>
              <a:buSzPts val="2200"/>
              <a:buChar char="⚫"/>
              <a:defRPr sz="2000"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 sz="1800"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 sz="1800"/>
            </a:lvl9pPr>
          </a:lstStyle>
          <a:p/>
        </p:txBody>
      </p:sp>
      <p:sp>
        <p:nvSpPr>
          <p:cNvPr id="45" name="Google Shape;45;p124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4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4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5"/>
          <p:cNvSpPr txBox="1"/>
          <p:nvPr>
            <p:ph type="title"/>
          </p:nvPr>
        </p:nvSpPr>
        <p:spPr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5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SzPts val="1980"/>
              <a:buChar char="⚫"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/>
        </p:txBody>
      </p:sp>
      <p:sp>
        <p:nvSpPr>
          <p:cNvPr id="51" name="Google Shape;51;p125"/>
          <p:cNvSpPr txBox="1"/>
          <p:nvPr>
            <p:ph idx="2" type="body"/>
          </p:nvPr>
        </p:nvSpPr>
        <p:spPr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SzPts val="1980"/>
              <a:buChar char="⚫"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SzPts val="1980"/>
              <a:buChar char="⚫"/>
              <a:defRPr/>
            </a:lvl5pPr>
            <a:lvl6pPr indent="-354329" lvl="5" marL="27432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indent="-354329" lvl="6" marL="32004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indent="-354329" lvl="7" marL="36576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indent="-354329" lvl="8" marL="4114800" algn="l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/>
        </p:txBody>
      </p:sp>
      <p:sp>
        <p:nvSpPr>
          <p:cNvPr id="52" name="Google Shape;52;p125"/>
          <p:cNvSpPr txBox="1"/>
          <p:nvPr>
            <p:ph idx="10" type="dt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5"/>
          <p:cNvSpPr txBox="1"/>
          <p:nvPr>
            <p:ph idx="11" type="ftr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5"/>
          <p:cNvSpPr txBox="1"/>
          <p:nvPr>
            <p:ph idx="12" type="sldNum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6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6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6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>
  <p:cSld name="Title Slide with Pictur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7"/>
          <p:cNvSpPr txBox="1"/>
          <p:nvPr>
            <p:ph type="ctrTitle"/>
          </p:nvPr>
        </p:nvSpPr>
        <p:spPr>
          <a:xfrm>
            <a:off x="363538" y="3352801"/>
            <a:ext cx="8416925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7"/>
          <p:cNvSpPr txBox="1"/>
          <p:nvPr>
            <p:ph idx="1" type="subTitle"/>
          </p:nvPr>
        </p:nvSpPr>
        <p:spPr>
          <a:xfrm>
            <a:off x="363538" y="4771029"/>
            <a:ext cx="8416925" cy="972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42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27"/>
          <p:cNvSpPr/>
          <p:nvPr>
            <p:ph idx="2" type="pic"/>
          </p:nvPr>
        </p:nvSpPr>
        <p:spPr>
          <a:xfrm>
            <a:off x="370980" y="363538"/>
            <a:ext cx="8402040" cy="28368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</p:sp>
      <p:sp>
        <p:nvSpPr>
          <p:cNvPr id="64" name="Google Shape;64;p127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7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7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8"/>
          <p:cNvSpPr txBox="1"/>
          <p:nvPr>
            <p:ph type="title"/>
          </p:nvPr>
        </p:nvSpPr>
        <p:spPr>
          <a:xfrm>
            <a:off x="549275" y="2403144"/>
            <a:ext cx="805656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46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8"/>
          <p:cNvSpPr txBox="1"/>
          <p:nvPr>
            <p:ph idx="1" type="body"/>
          </p:nvPr>
        </p:nvSpPr>
        <p:spPr>
          <a:xfrm>
            <a:off x="549275" y="3736005"/>
            <a:ext cx="805656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28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8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8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" name="Google Shape;11;p119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624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ts val="2640"/>
              <a:buFont typeface="Noto Sans Symbols"/>
              <a:buChar char="⚫"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2269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5D77"/>
              </a:buClr>
              <a:buSzPts val="2420"/>
              <a:buFont typeface="Noto Sans Symbols"/>
              <a:buChar char="⚫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FB7D7"/>
              </a:buClr>
              <a:buSzPts val="22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15D77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FB7D7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119"/>
          <p:cNvSpPr txBox="1"/>
          <p:nvPr>
            <p:ph idx="10" type="dt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9"/>
          <p:cNvSpPr txBox="1"/>
          <p:nvPr>
            <p:ph idx="11" type="ftr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9"/>
          <p:cNvSpPr txBox="1"/>
          <p:nvPr>
            <p:ph idx="12" type="sldNum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4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6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8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jpg"/><Relationship Id="rId4" Type="http://schemas.openxmlformats.org/officeDocument/2006/relationships/image" Target="../media/image63.jpg"/><Relationship Id="rId5" Type="http://schemas.openxmlformats.org/officeDocument/2006/relationships/image" Target="../media/image60.jpg"/><Relationship Id="rId6" Type="http://schemas.openxmlformats.org/officeDocument/2006/relationships/image" Target="../media/image5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3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jpg"/><Relationship Id="rId4" Type="http://schemas.openxmlformats.org/officeDocument/2006/relationships/image" Target="../media/image62.jpg"/><Relationship Id="rId5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0.jpg"/><Relationship Id="rId4" Type="http://schemas.openxmlformats.org/officeDocument/2006/relationships/image" Target="../media/image6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7.jpg"/><Relationship Id="rId4" Type="http://schemas.openxmlformats.org/officeDocument/2006/relationships/image" Target="../media/image59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idx="4294967295" type="subTitle"/>
          </p:nvPr>
        </p:nvSpPr>
        <p:spPr>
          <a:xfrm>
            <a:off x="1447800" y="4706938"/>
            <a:ext cx="6396038" cy="177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Maryland </a:t>
            </a:r>
            <a:endParaRPr/>
          </a:p>
          <a:p>
            <a:pPr indent="0" lvl="0" marL="0" marR="0" rtl="0" algn="ctr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Nurse Anesthesia Specialty</a:t>
            </a:r>
            <a:endParaRPr/>
          </a:p>
        </p:txBody>
      </p:sp>
      <p:sp>
        <p:nvSpPr>
          <p:cNvPr id="104" name="Google Shape;104;p1"/>
          <p:cNvSpPr txBox="1"/>
          <p:nvPr>
            <p:ph idx="4294967295" type="ctrTitle"/>
          </p:nvPr>
        </p:nvSpPr>
        <p:spPr>
          <a:xfrm>
            <a:off x="0" y="1506538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Hematology &amp; Anesthesia</a:t>
            </a:r>
            <a:endParaRPr/>
          </a:p>
        </p:txBody>
      </p:sp>
      <p:pic>
        <p:nvPicPr>
          <p:cNvPr descr="bloodclot"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950" y="304800"/>
            <a:ext cx="6465888" cy="41148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>
                <a:alpha val="74901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535098" y="218280"/>
            <a:ext cx="8042275" cy="817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Adventitia </a:t>
            </a:r>
            <a:endParaRPr/>
          </a:p>
        </p:txBody>
      </p:sp>
      <p:sp>
        <p:nvSpPr>
          <p:cNvPr id="171" name="Google Shape;171;p10"/>
          <p:cNvSpPr txBox="1"/>
          <p:nvPr>
            <p:ph idx="1" type="body"/>
          </p:nvPr>
        </p:nvSpPr>
        <p:spPr>
          <a:xfrm>
            <a:off x="474662" y="1030527"/>
            <a:ext cx="432752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Participates in the control of blood flow by influencing the vessel’s degree of </a:t>
            </a:r>
            <a:r>
              <a:rPr lang="en-US" sz="1800">
                <a:solidFill>
                  <a:srgbClr val="FF0000"/>
                </a:solidFill>
                <a:highlight>
                  <a:srgbClr val="FFFF00"/>
                </a:highlight>
              </a:rPr>
              <a:t>contraction </a:t>
            </a:r>
            <a:endParaRPr>
              <a:highlight>
                <a:srgbClr val="FFFF00"/>
              </a:highlight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endothelial cells produce nitric oxide (NO) and prostacyclin, which influences the adventitia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NO affects platelet function by inhibiting platelet adhesion, aggregation, and the binding of fibrinogen between glycoprotein IIb/IIIa complex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ability of NO to influence and promote smooth muscle relaxation = vasodilation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http://oubremedical.com/nitric-oxide/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752600"/>
            <a:ext cx="3640138" cy="36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/>
          <p:nvPr/>
        </p:nvSpPr>
        <p:spPr>
          <a:xfrm>
            <a:off x="6553200" y="2743200"/>
            <a:ext cx="914400" cy="5334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dir="5400000" dist="254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868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00"/>
          <p:cNvSpPr/>
          <p:nvPr/>
        </p:nvSpPr>
        <p:spPr>
          <a:xfrm>
            <a:off x="2286000" y="3810000"/>
            <a:ext cx="2819400" cy="3048000"/>
          </a:xfrm>
          <a:prstGeom prst="ellipse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dir="5400000" dist="254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1"/>
          <p:cNvSpPr txBox="1"/>
          <p:nvPr>
            <p:ph idx="4294967295" type="body"/>
          </p:nvPr>
        </p:nvSpPr>
        <p:spPr>
          <a:xfrm>
            <a:off x="457200" y="12192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</a:pPr>
            <a:r>
              <a:rPr lang="en-US" sz="2000"/>
              <a:t> </a:t>
            </a:r>
            <a:r>
              <a:rPr lang="en-US" sz="2000">
                <a:solidFill>
                  <a:srgbClr val="FF0000"/>
                </a:solidFill>
              </a:rPr>
              <a:t>Caused by the substitution of a valine for </a:t>
            </a:r>
            <a:r>
              <a:rPr b="1" lang="en-US" sz="2000">
                <a:solidFill>
                  <a:srgbClr val="FF0000"/>
                </a:solidFill>
              </a:rPr>
              <a:t>glutamic acid in the ß – globin subunit</a:t>
            </a:r>
            <a:endParaRPr/>
          </a:p>
          <a:p>
            <a:pPr indent="-13970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  In the deoxygenated state, this HbS undergoes conformational changes exposing a hydrophobic region of the molecule </a:t>
            </a:r>
            <a:endParaRPr/>
          </a:p>
          <a:p>
            <a:pPr indent="-13970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Extreme states of deoxygenation causes distortion of the          erythrocyte membrane and shortened life-span</a:t>
            </a:r>
            <a:endParaRPr/>
          </a:p>
          <a:p>
            <a:pPr indent="-13970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  Patients can experience severe pain in joints &amp; bone</a:t>
            </a:r>
            <a:endParaRPr/>
          </a:p>
          <a:p>
            <a:pPr indent="-13970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  Organ damage can start in early childhood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</a:rPr>
              <a:t>Splenic damage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</a:rPr>
              <a:t>Renal damage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</a:rPr>
              <a:t>Pulmonary damage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</a:rPr>
              <a:t>Neurological damage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t/>
            </a:r>
            <a:endParaRPr sz="2000"/>
          </a:p>
        </p:txBody>
      </p:sp>
      <p:pic>
        <p:nvPicPr>
          <p:cNvPr descr="SickleCell.jpg" id="844" name="Google Shape;844;p10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4267200"/>
            <a:ext cx="2133600" cy="2336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45" name="Google Shape;845;p101"/>
          <p:cNvSpPr txBox="1"/>
          <p:nvPr>
            <p:ph idx="4294967295" type="title"/>
          </p:nvPr>
        </p:nvSpPr>
        <p:spPr>
          <a:xfrm>
            <a:off x="1371600" y="-26988"/>
            <a:ext cx="6019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Sickle Cell Anemia</a:t>
            </a:r>
            <a:r>
              <a:rPr i="1" lang="en-US" sz="4000"/>
              <a:t> </a:t>
            </a:r>
            <a:endParaRPr sz="4000"/>
          </a:p>
        </p:txBody>
      </p:sp>
    </p:spTree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02"/>
          <p:cNvPicPr preferRelativeResize="0"/>
          <p:nvPr/>
        </p:nvPicPr>
        <p:blipFill rotWithShape="1">
          <a:blip r:embed="rId3">
            <a:alphaModFix/>
          </a:blip>
          <a:srcRect b="0" l="0" r="0" t="12784"/>
          <a:stretch/>
        </p:blipFill>
        <p:spPr>
          <a:xfrm>
            <a:off x="1066800" y="1447800"/>
            <a:ext cx="6884988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2"/>
          <p:cNvSpPr/>
          <p:nvPr/>
        </p:nvSpPr>
        <p:spPr>
          <a:xfrm>
            <a:off x="2209800" y="457200"/>
            <a:ext cx="5106988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C7C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Sickle Cell Anemia</a:t>
            </a:r>
            <a:r>
              <a:rPr b="0" i="1" lang="en-US" sz="4000" u="none" cap="none" strike="noStrike">
                <a:solidFill>
                  <a:srgbClr val="2C7C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02"/>
          <p:cNvSpPr txBox="1"/>
          <p:nvPr/>
        </p:nvSpPr>
        <p:spPr>
          <a:xfrm>
            <a:off x="838200" y="6172200"/>
            <a:ext cx="7848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02"/>
          <p:cNvSpPr txBox="1"/>
          <p:nvPr/>
        </p:nvSpPr>
        <p:spPr>
          <a:xfrm>
            <a:off x="990600" y="4724400"/>
            <a:ext cx="7010400" cy="193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HgbS has: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lower affinity for oxygen (PO2= 20-30 mmHg))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soluble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Aggregates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3"/>
          <p:cNvSpPr txBox="1"/>
          <p:nvPr>
            <p:ph idx="4294967295" type="body"/>
          </p:nvPr>
        </p:nvSpPr>
        <p:spPr>
          <a:xfrm>
            <a:off x="457200" y="12954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Anesthetic Considerations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SC patients have a </a:t>
            </a:r>
            <a:r>
              <a:rPr lang="en-US" sz="2000">
                <a:solidFill>
                  <a:srgbClr val="FF0000"/>
                </a:solidFill>
              </a:rPr>
              <a:t>high incidence of perioperative complications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The SC trait does not cause an increase in morbidity and mortality, but risk factors for complications increase with: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Age, frequency of hospitalizations and/or transfusions for episodes of crisis, evidence of end-organ damage and type of surgical procedure performed environment of OR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Orthopedic procedures associated with higher risk (esp. hip surgery – or surgeries with high blood loss)</a:t>
            </a:r>
            <a:endParaRPr sz="1600"/>
          </a:p>
          <a:p>
            <a:pPr indent="-184785" lvl="4" marL="1546225" rtl="0" algn="l">
              <a:spcBef>
                <a:spcPts val="60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 sz="1400"/>
          </a:p>
          <a:p>
            <a:pPr indent="-224790" lvl="1" marL="685800" rtl="0" algn="l">
              <a:spcBef>
                <a:spcPts val="6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sz="1600"/>
          </a:p>
        </p:txBody>
      </p:sp>
      <p:sp>
        <p:nvSpPr>
          <p:cNvPr id="860" name="Google Shape;860;p103"/>
          <p:cNvSpPr txBox="1"/>
          <p:nvPr>
            <p:ph idx="4294967295" type="title"/>
          </p:nvPr>
        </p:nvSpPr>
        <p:spPr>
          <a:xfrm>
            <a:off x="990600" y="1066800"/>
            <a:ext cx="7793038" cy="7540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Sickle Cell Anemia </a:t>
            </a:r>
            <a:br>
              <a:rPr lang="en-US"/>
            </a:br>
            <a:endParaRPr/>
          </a:p>
        </p:txBody>
      </p:sp>
    </p:spTree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4"/>
          <p:cNvSpPr/>
          <p:nvPr/>
        </p:nvSpPr>
        <p:spPr>
          <a:xfrm>
            <a:off x="407988" y="1447800"/>
            <a:ext cx="8091487" cy="4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 of preoperative management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a Hct of at least 30%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that OR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 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Adequate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IV fluid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warmers/body warmers available</a:t>
            </a:r>
            <a:endParaRPr/>
          </a:p>
          <a:p>
            <a:pPr indent="-1143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 of intraoperative management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Maintain normal temperature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Adequate hemostasis and normovolemia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acidosis</a:t>
            </a:r>
            <a:endParaRPr/>
          </a:p>
          <a:p>
            <a:pPr indent="-1143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 of postoperative management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 CONTROL &amp; OXYGENATION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see acute chest syndrome 2-3 days postoperatively </a:t>
            </a:r>
            <a:endParaRPr/>
          </a:p>
          <a:p>
            <a:pPr indent="-11430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anemia before discharge</a:t>
            </a:r>
            <a:endParaRPr/>
          </a:p>
        </p:txBody>
      </p:sp>
      <p:sp>
        <p:nvSpPr>
          <p:cNvPr id="866" name="Google Shape;866;p104"/>
          <p:cNvSpPr/>
          <p:nvPr/>
        </p:nvSpPr>
        <p:spPr>
          <a:xfrm>
            <a:off x="4078288" y="76517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4"/>
          <p:cNvSpPr/>
          <p:nvPr/>
        </p:nvSpPr>
        <p:spPr>
          <a:xfrm>
            <a:off x="4268788" y="765175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4"/>
          <p:cNvSpPr/>
          <p:nvPr/>
        </p:nvSpPr>
        <p:spPr>
          <a:xfrm>
            <a:off x="1884363" y="452438"/>
            <a:ext cx="5138737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15D7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Sickle Cell Anemia </a:t>
            </a:r>
            <a:endParaRPr b="0" i="1" sz="4400" u="none" cap="none" strike="noStrike">
              <a:solidFill>
                <a:srgbClr val="215D7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push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5"/>
          <p:cNvSpPr txBox="1"/>
          <p:nvPr>
            <p:ph type="title"/>
          </p:nvPr>
        </p:nvSpPr>
        <p:spPr>
          <a:xfrm>
            <a:off x="457200" y="26988"/>
            <a:ext cx="8439150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Disorders of RBC Metabolism</a:t>
            </a:r>
            <a:endParaRPr/>
          </a:p>
        </p:txBody>
      </p:sp>
      <p:sp>
        <p:nvSpPr>
          <p:cNvPr id="874" name="Google Shape;874;p105"/>
          <p:cNvSpPr txBox="1"/>
          <p:nvPr>
            <p:ph idx="1" type="body"/>
          </p:nvPr>
        </p:nvSpPr>
        <p:spPr>
          <a:xfrm>
            <a:off x="1066800" y="1981200"/>
            <a:ext cx="752475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Glucose-6-phoshate dehydrogenase deficiency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G6PD protects RBCs from oxidative stress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Affects 10% African American males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rgbClr val="FF0000"/>
                </a:solidFill>
              </a:rPr>
              <a:t>Most common human enzyme defect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Chronic hemolytic anemia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6"/>
          <p:cNvSpPr txBox="1"/>
          <p:nvPr>
            <p:ph idx="4294967295" type="body"/>
          </p:nvPr>
        </p:nvSpPr>
        <p:spPr>
          <a:xfrm>
            <a:off x="304800" y="1333500"/>
            <a:ext cx="8326438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solidFill>
                  <a:schemeClr val="dk1"/>
                </a:solidFill>
              </a:rPr>
              <a:t>G6PD deficiency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</a:rPr>
              <a:t>Erythrocytes contain higher levels of glutathione reductase than any other cell in the body,  this antioxidant protects the RBC from developing a toxic reaction to O2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</a:rPr>
              <a:t>G6PD deficiency affects millions of people worldwide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760"/>
              <a:buFont typeface="Noto Sans Symbols"/>
              <a:buNone/>
            </a:pPr>
            <a:r>
              <a:rPr b="1" lang="en-US" sz="1600">
                <a:solidFill>
                  <a:schemeClr val="dk1"/>
                </a:solidFill>
              </a:rPr>
              <a:t>Class IV and V have no clinical significance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640"/>
              <a:buFont typeface="Noto Sans Symbols"/>
              <a:buNone/>
            </a:pPr>
            <a:r>
              <a:rPr b="1" lang="en-US" sz="2400" u="sng">
                <a:solidFill>
                  <a:schemeClr val="hlink"/>
                </a:solidFill>
              </a:rPr>
              <a:t>Anesthesia considerations</a:t>
            </a:r>
            <a:r>
              <a:rPr b="1" lang="en-US" sz="2400" u="sng">
                <a:solidFill>
                  <a:srgbClr val="595959"/>
                </a:solidFill>
              </a:rPr>
              <a:t>: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solidFill>
                  <a:schemeClr val="dk1"/>
                </a:solidFill>
              </a:rPr>
              <a:t>Administration of </a:t>
            </a:r>
            <a:r>
              <a:rPr lang="en-US" sz="1700">
                <a:solidFill>
                  <a:srgbClr val="FF0000"/>
                </a:solidFill>
              </a:rPr>
              <a:t>methylene blue can precipitate a life-threatening event </a:t>
            </a:r>
            <a:r>
              <a:rPr lang="en-US" sz="1700">
                <a:solidFill>
                  <a:srgbClr val="595959"/>
                </a:solidFill>
              </a:rPr>
              <a:t>if </a:t>
            </a:r>
            <a:r>
              <a:rPr lang="en-US" sz="1700">
                <a:solidFill>
                  <a:schemeClr val="dk1"/>
                </a:solidFill>
              </a:rPr>
              <a:t>administered to a patient exhibiting </a:t>
            </a:r>
            <a:r>
              <a:rPr lang="en-US" sz="1700">
                <a:solidFill>
                  <a:srgbClr val="FF0000"/>
                </a:solidFill>
              </a:rPr>
              <a:t>methemoglobinemia </a:t>
            </a:r>
            <a:r>
              <a:rPr b="1" lang="en-US" sz="1700">
                <a:solidFill>
                  <a:srgbClr val="FF0000"/>
                </a:solidFill>
              </a:rPr>
              <a:t>&amp; G6PD deficiency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solidFill>
                  <a:schemeClr val="dk1"/>
                </a:solidFill>
              </a:rPr>
              <a:t>Largely a function of severity of anemia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870"/>
              <a:buFont typeface="Noto Sans Symbols"/>
              <a:buNone/>
            </a:pPr>
            <a:r>
              <a:rPr lang="en-US" sz="1700">
                <a:solidFill>
                  <a:schemeClr val="dk1"/>
                </a:solidFill>
              </a:rPr>
              <a:t>Avoid drugs that precipitate hemolytic crisis</a:t>
            </a:r>
            <a:endParaRPr/>
          </a:p>
        </p:txBody>
      </p:sp>
      <p:pic>
        <p:nvPicPr>
          <p:cNvPr id="880" name="Google Shape;880;p10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514600"/>
            <a:ext cx="3962400" cy="143033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81" name="Google Shape;881;p106"/>
          <p:cNvSpPr txBox="1"/>
          <p:nvPr>
            <p:ph idx="4294967295" type="title"/>
          </p:nvPr>
        </p:nvSpPr>
        <p:spPr>
          <a:xfrm>
            <a:off x="228600" y="76200"/>
            <a:ext cx="85359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Disorders of RBC Metabolism</a:t>
            </a:r>
            <a:endParaRPr/>
          </a:p>
        </p:txBody>
      </p:sp>
      <p:sp>
        <p:nvSpPr>
          <p:cNvPr id="882" name="Google Shape;882;p106"/>
          <p:cNvSpPr txBox="1"/>
          <p:nvPr/>
        </p:nvSpPr>
        <p:spPr>
          <a:xfrm>
            <a:off x="5486400" y="2819400"/>
            <a:ext cx="32972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Severe enzyme deficiency </a:t>
            </a:r>
            <a:r>
              <a:rPr b="1" i="0" lang="en-US" sz="9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chronic hemolytic anemia</a:t>
            </a:r>
            <a:endParaRPr/>
          </a:p>
        </p:txBody>
      </p:sp>
      <p:sp>
        <p:nvSpPr>
          <p:cNvPr id="883" name="Google Shape;883;p106"/>
          <p:cNvSpPr txBox="1"/>
          <p:nvPr/>
        </p:nvSpPr>
        <p:spPr>
          <a:xfrm>
            <a:off x="5486400" y="2971800"/>
            <a:ext cx="31448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Severe enzyme deficiency </a:t>
            </a:r>
            <a:r>
              <a:rPr b="1" i="0" lang="en-US" sz="9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intermittent hemolysis </a:t>
            </a:r>
            <a:endParaRPr/>
          </a:p>
        </p:txBody>
      </p:sp>
      <p:sp>
        <p:nvSpPr>
          <p:cNvPr id="884" name="Google Shape;884;p106"/>
          <p:cNvSpPr txBox="1"/>
          <p:nvPr/>
        </p:nvSpPr>
        <p:spPr>
          <a:xfrm>
            <a:off x="5486400" y="3200400"/>
            <a:ext cx="32781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Moderate enzyme deficiency </a:t>
            </a:r>
            <a:r>
              <a:rPr b="1" i="0" lang="en-US" sz="9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intermittent hemolysis </a:t>
            </a:r>
            <a:endParaRPr/>
          </a:p>
        </p:txBody>
      </p:sp>
      <p:sp>
        <p:nvSpPr>
          <p:cNvPr id="885" name="Google Shape;885;p106"/>
          <p:cNvSpPr txBox="1"/>
          <p:nvPr/>
        </p:nvSpPr>
        <p:spPr>
          <a:xfrm>
            <a:off x="5486400" y="3429000"/>
            <a:ext cx="21653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enzyme deficiency </a:t>
            </a:r>
            <a:r>
              <a:rPr b="1" i="0" lang="en-US" sz="9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hemolysis </a:t>
            </a:r>
            <a:endParaRPr/>
          </a:p>
        </p:txBody>
      </p:sp>
      <p:sp>
        <p:nvSpPr>
          <p:cNvPr id="886" name="Google Shape;886;p106"/>
          <p:cNvSpPr txBox="1"/>
          <p:nvPr/>
        </p:nvSpPr>
        <p:spPr>
          <a:xfrm>
            <a:off x="5486400" y="3657600"/>
            <a:ext cx="1625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enzyme activity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7"/>
          <p:cNvSpPr txBox="1"/>
          <p:nvPr>
            <p:ph idx="4294967295" type="title"/>
          </p:nvPr>
        </p:nvSpPr>
        <p:spPr>
          <a:xfrm>
            <a:off x="1066800" y="457200"/>
            <a:ext cx="76485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Drugs to Avoid with G6PD Deficiency</a:t>
            </a:r>
            <a:endParaRPr/>
          </a:p>
        </p:txBody>
      </p:sp>
      <p:pic>
        <p:nvPicPr>
          <p:cNvPr id="892" name="Google Shape;89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7924800" cy="47005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93" name="Google Shape;893;p107"/>
          <p:cNvSpPr/>
          <p:nvPr/>
        </p:nvSpPr>
        <p:spPr>
          <a:xfrm>
            <a:off x="228600" y="2819400"/>
            <a:ext cx="838200" cy="103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7"/>
          <p:cNvSpPr/>
          <p:nvPr/>
        </p:nvSpPr>
        <p:spPr>
          <a:xfrm>
            <a:off x="228600" y="4105275"/>
            <a:ext cx="838200" cy="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8"/>
          <p:cNvSpPr/>
          <p:nvPr/>
        </p:nvSpPr>
        <p:spPr>
          <a:xfrm>
            <a:off x="6977063" y="2584450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08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Aplastic Anemia</a:t>
            </a:r>
            <a:endParaRPr/>
          </a:p>
        </p:txBody>
      </p:sp>
      <p:sp>
        <p:nvSpPr>
          <p:cNvPr id="901" name="Google Shape;901;p108"/>
          <p:cNvSpPr txBox="1"/>
          <p:nvPr>
            <p:ph idx="1" type="body"/>
          </p:nvPr>
        </p:nvSpPr>
        <p:spPr>
          <a:xfrm>
            <a:off x="457200" y="1725613"/>
            <a:ext cx="40989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b="1" lang="en-US" sz="2400">
                <a:solidFill>
                  <a:schemeClr val="dk1"/>
                </a:solidFill>
              </a:rPr>
              <a:t>Bone marrow failure resulting in destruction of rapidly growing cells present in bone marrow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 sz="2200">
                <a:solidFill>
                  <a:schemeClr val="dk1"/>
                </a:solidFill>
              </a:rPr>
              <a:t>Most common cause chemo/radiotherapy drugs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 sz="2200">
                <a:solidFill>
                  <a:schemeClr val="dk1"/>
                </a:solidFill>
              </a:rPr>
              <a:t>Responds to removal of offending agent</a:t>
            </a:r>
            <a:endParaRPr/>
          </a:p>
        </p:txBody>
      </p:sp>
      <p:sp>
        <p:nvSpPr>
          <p:cNvPr id="902" name="Google Shape;902;p108"/>
          <p:cNvSpPr txBox="1"/>
          <p:nvPr>
            <p:ph idx="2" type="body"/>
          </p:nvPr>
        </p:nvSpPr>
        <p:spPr>
          <a:xfrm>
            <a:off x="4751388" y="1600200"/>
            <a:ext cx="3840162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9550" lvl="0" marL="34925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209550" lvl="0" marL="349250" rtl="0" algn="l"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903" name="Google Shape;903;p108"/>
          <p:cNvSpPr/>
          <p:nvPr/>
        </p:nvSpPr>
        <p:spPr>
          <a:xfrm>
            <a:off x="48006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RBCs support until surviving stem cell can repopulate bone marrow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Immunosuppressive therapy via antilymphocyte globulin or corticosteroids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9"/>
          <p:cNvSpPr txBox="1"/>
          <p:nvPr>
            <p:ph type="title"/>
          </p:nvPr>
        </p:nvSpPr>
        <p:spPr>
          <a:xfrm>
            <a:off x="152400" y="-1588"/>
            <a:ext cx="88392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Anesthetic Considerations: Aplastic Anemia</a:t>
            </a:r>
            <a:endParaRPr/>
          </a:p>
        </p:txBody>
      </p:sp>
      <p:sp>
        <p:nvSpPr>
          <p:cNvPr id="909" name="Google Shape;909;p109"/>
          <p:cNvSpPr txBox="1"/>
          <p:nvPr>
            <p:ph idx="1" type="body"/>
          </p:nvPr>
        </p:nvSpPr>
        <p:spPr>
          <a:xfrm>
            <a:off x="990600" y="1447800"/>
            <a:ext cx="6781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Corticosteroid supplementation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Increased risk for infections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Careful manipulation of airway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Maintain PaO2 near 100 mmHg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of NO </a:t>
            </a:r>
            <a:endParaRPr/>
          </a:p>
        </p:txBody>
      </p:sp>
      <p:sp>
        <p:nvSpPr>
          <p:cNvPr id="180" name="Google Shape;180;p11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NO found in blood vessels and macrophages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Once the vessels dilate, the increase in blood flow limits the activity of procoagulant mediators by simply washing the procoagulant mediators away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This metabolic reaction occurs within the endothelial lining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Under the influence of nitric oxide synthase (NOS), L-arginine is converted to NO, which then diffuses into the muscle cells and activates soluble guanylate cyclase= cyclic guanosine monophosphate= causing muscle relaxation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type="title"/>
          </p:nvPr>
        </p:nvSpPr>
        <p:spPr>
          <a:xfrm>
            <a:off x="549275" y="107950"/>
            <a:ext cx="8042275" cy="1263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Megaloblastic Anemia</a:t>
            </a:r>
            <a:endParaRPr/>
          </a:p>
        </p:txBody>
      </p:sp>
      <p:sp>
        <p:nvSpPr>
          <p:cNvPr id="915" name="Google Shape;915;p110"/>
          <p:cNvSpPr txBox="1"/>
          <p:nvPr>
            <p:ph idx="1" type="body"/>
          </p:nvPr>
        </p:nvSpPr>
        <p:spPr>
          <a:xfrm>
            <a:off x="549275" y="1600200"/>
            <a:ext cx="3840163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Char char="⚫"/>
            </a:pPr>
            <a:r>
              <a:rPr b="1" lang="en-US" sz="2400">
                <a:solidFill>
                  <a:schemeClr val="dk1"/>
                </a:solidFill>
              </a:rPr>
              <a:t>Vit B deficiency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Inability of SI to absorb the vitamin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Disease or surgical resection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Degeneration of lat/post columns of spinal cord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Symmetrical parathesias</a:t>
            </a:r>
            <a:endParaRPr sz="2000">
              <a:solidFill>
                <a:schemeClr val="dk1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Loss of proprioception and vibration sensations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Unsteady gait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Memory impairment</a:t>
            </a:r>
            <a:endParaRPr/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916" name="Google Shape;916;p110"/>
          <p:cNvSpPr txBox="1"/>
          <p:nvPr>
            <p:ph idx="2" type="body"/>
          </p:nvPr>
        </p:nvSpPr>
        <p:spPr>
          <a:xfrm>
            <a:off x="4751388" y="1600200"/>
            <a:ext cx="3840162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Char char="⚫"/>
            </a:pPr>
            <a:r>
              <a:rPr b="1" lang="en-US" sz="2400">
                <a:solidFill>
                  <a:schemeClr val="dk1"/>
                </a:solidFill>
              </a:rPr>
              <a:t>Folic acid deficiency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Most common vitamin deficiency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Needed maturation of RBCs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Smooth tongue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Hyperpigmentation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Mental depression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Peripheral edema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High rate of liver dysfunction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1"/>
          <p:cNvSpPr txBox="1"/>
          <p:nvPr>
            <p:ph idx="4294967295" type="title"/>
          </p:nvPr>
        </p:nvSpPr>
        <p:spPr>
          <a:xfrm>
            <a:off x="533400" y="457200"/>
            <a:ext cx="7772400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Thrombocytopenia</a:t>
            </a:r>
            <a:endParaRPr/>
          </a:p>
        </p:txBody>
      </p:sp>
      <p:sp>
        <p:nvSpPr>
          <p:cNvPr id="922" name="Google Shape;922;p111"/>
          <p:cNvSpPr txBox="1"/>
          <p:nvPr>
            <p:ph idx="4294967295" type="body"/>
          </p:nvPr>
        </p:nvSpPr>
        <p:spPr>
          <a:xfrm>
            <a:off x="457200" y="16002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Can be induced by drugs or by disease processes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3080"/>
              <a:buChar char="⚫"/>
            </a:pPr>
            <a:r>
              <a:rPr b="1" lang="en-US" sz="2800">
                <a:solidFill>
                  <a:schemeClr val="dk1"/>
                </a:solidFill>
              </a:rPr>
              <a:t>Normal circulating platelet count = 150K-450K</a:t>
            </a:r>
            <a:endParaRPr sz="2800">
              <a:solidFill>
                <a:schemeClr val="dk1"/>
              </a:solidFill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Life span of platelets is 9-10 days (need to produce 15-45K/day)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2"/>
          <p:cNvSpPr txBox="1"/>
          <p:nvPr>
            <p:ph idx="4294967295" type="title"/>
          </p:nvPr>
        </p:nvSpPr>
        <p:spPr>
          <a:xfrm>
            <a:off x="533400" y="304800"/>
            <a:ext cx="77930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Thrombocytopenia</a:t>
            </a:r>
            <a:endParaRPr/>
          </a:p>
        </p:txBody>
      </p:sp>
      <p:sp>
        <p:nvSpPr>
          <p:cNvPr id="928" name="Google Shape;928;p112"/>
          <p:cNvSpPr txBox="1"/>
          <p:nvPr>
            <p:ph idx="4294967295" type="body"/>
          </p:nvPr>
        </p:nvSpPr>
        <p:spPr>
          <a:xfrm>
            <a:off x="152400" y="1295400"/>
            <a:ext cx="8686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Anesthetic Considerations:</a:t>
            </a:r>
            <a:endParaRPr/>
          </a:p>
          <a:p>
            <a:pPr indent="-228600" lvl="1" marL="547688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For </a:t>
            </a:r>
            <a:r>
              <a:rPr b="1" lang="en-US" sz="2000">
                <a:solidFill>
                  <a:schemeClr val="dk1"/>
                </a:solidFill>
              </a:rPr>
              <a:t>minor procedures </a:t>
            </a:r>
            <a:r>
              <a:rPr lang="en-US" sz="2000">
                <a:solidFill>
                  <a:schemeClr val="dk1"/>
                </a:solidFill>
              </a:rPr>
              <a:t>need to have </a:t>
            </a:r>
            <a:r>
              <a:rPr b="1" lang="en-US" sz="2000">
                <a:solidFill>
                  <a:schemeClr val="dk1"/>
                </a:solidFill>
              </a:rPr>
              <a:t>20-30K </a:t>
            </a:r>
            <a:endParaRPr/>
          </a:p>
          <a:p>
            <a:pPr indent="-228600" lvl="1" marL="547688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For</a:t>
            </a:r>
            <a:r>
              <a:rPr b="1" lang="en-US" sz="2000">
                <a:solidFill>
                  <a:schemeClr val="dk1"/>
                </a:solidFill>
              </a:rPr>
              <a:t> major procedures - 50-100K before initiation of surgery</a:t>
            </a:r>
            <a:endParaRPr/>
          </a:p>
          <a:p>
            <a:pPr indent="-282575" lvl="2" marL="82232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A </a:t>
            </a:r>
            <a:r>
              <a:rPr b="1" lang="en-US">
                <a:solidFill>
                  <a:schemeClr val="dk1"/>
                </a:solidFill>
              </a:rPr>
              <a:t>six-pack</a:t>
            </a:r>
            <a:r>
              <a:rPr lang="en-US">
                <a:solidFill>
                  <a:schemeClr val="dk1"/>
                </a:solidFill>
              </a:rPr>
              <a:t> of platelets will increase count approximately </a:t>
            </a:r>
            <a:r>
              <a:rPr b="1" lang="en-US">
                <a:solidFill>
                  <a:schemeClr val="dk1"/>
                </a:solidFill>
              </a:rPr>
              <a:t>50K in a 70 kg </a:t>
            </a:r>
            <a:r>
              <a:rPr lang="en-US">
                <a:solidFill>
                  <a:schemeClr val="dk1"/>
                </a:solidFill>
              </a:rPr>
              <a:t>man – assuming that the patient is not destroying platelets </a:t>
            </a:r>
            <a:endParaRPr/>
          </a:p>
          <a:p>
            <a:pPr indent="0" lvl="2" marL="539750" rtl="0" algn="l">
              <a:spcBef>
                <a:spcPts val="60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547688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 One indicator of platelet dysfunction → petechial rash involving the skin and mucous membranes, more pronounced over LE</a:t>
            </a:r>
            <a:endParaRPr/>
          </a:p>
          <a:p>
            <a:pPr indent="-282575" lvl="2" marL="82232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Other symptoms to assess: </a:t>
            </a:r>
            <a:endParaRPr/>
          </a:p>
          <a:p>
            <a:pPr indent="-295275" lvl="3" marL="11176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>
                <a:solidFill>
                  <a:schemeClr val="dk1"/>
                </a:solidFill>
              </a:rPr>
              <a:t>bleeding from IV sites</a:t>
            </a:r>
            <a:endParaRPr/>
          </a:p>
          <a:p>
            <a:pPr indent="-295275" lvl="3" marL="11176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>
                <a:solidFill>
                  <a:schemeClr val="dk1"/>
                </a:solidFill>
              </a:rPr>
              <a:t>epistaxis history</a:t>
            </a:r>
            <a:endParaRPr/>
          </a:p>
          <a:p>
            <a:pPr indent="-295275" lvl="3" marL="11176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>
                <a:solidFill>
                  <a:schemeClr val="dk1"/>
                </a:solidFill>
              </a:rPr>
              <a:t>bleeding with tooth brushing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3"/>
          <p:cNvSpPr txBox="1"/>
          <p:nvPr>
            <p:ph type="title"/>
          </p:nvPr>
        </p:nvSpPr>
        <p:spPr>
          <a:xfrm>
            <a:off x="228600" y="107950"/>
            <a:ext cx="86868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Altered Hemoglobin/Oxygen Binding</a:t>
            </a:r>
            <a:endParaRPr/>
          </a:p>
        </p:txBody>
      </p:sp>
      <p:sp>
        <p:nvSpPr>
          <p:cNvPr id="934" name="Google Shape;934;p113"/>
          <p:cNvSpPr txBox="1"/>
          <p:nvPr>
            <p:ph idx="1" type="body"/>
          </p:nvPr>
        </p:nvSpPr>
        <p:spPr>
          <a:xfrm>
            <a:off x="347550" y="1545175"/>
            <a:ext cx="8042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3080"/>
              <a:buChar char="⚫"/>
            </a:pPr>
            <a:r>
              <a:rPr lang="en-US" sz="2800">
                <a:solidFill>
                  <a:schemeClr val="dk1"/>
                </a:solidFill>
              </a:rPr>
              <a:t>Methemoglobinemia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Form of hemoglobin in the  </a:t>
            </a:r>
            <a:r>
              <a:rPr b="1" lang="en-US" sz="2400">
                <a:solidFill>
                  <a:schemeClr val="dk1"/>
                </a:solidFill>
              </a:rPr>
              <a:t>ferric state (Fe3+)</a:t>
            </a:r>
            <a:endParaRPr sz="2400">
              <a:solidFill>
                <a:schemeClr val="dk1"/>
              </a:solidFill>
            </a:endParaRPr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b="1" lang="en-US" sz="2400">
                <a:solidFill>
                  <a:schemeClr val="dk1"/>
                </a:solidFill>
              </a:rPr>
              <a:t>Ferric unable to bind with oxygen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b="1" lang="en-US" sz="2400">
                <a:solidFill>
                  <a:schemeClr val="dk1"/>
                </a:solidFill>
              </a:rPr>
              <a:t>Decreased oxygen carrying capacity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O2Hb dissociation curve to </a:t>
            </a:r>
            <a:r>
              <a:rPr b="1" lang="en-US" sz="2400">
                <a:solidFill>
                  <a:schemeClr val="dk1"/>
                </a:solidFill>
              </a:rPr>
              <a:t>left </a:t>
            </a:r>
            <a:r>
              <a:rPr lang="en-US" sz="24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→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↓</a:t>
            </a:r>
            <a:r>
              <a:rPr lang="en-US" sz="2400">
                <a:solidFill>
                  <a:schemeClr val="dk1"/>
                </a:solidFill>
              </a:rPr>
              <a:t> ability for oxygen to be off loaded to tissues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Causes: drugs/chemical- </a:t>
            </a:r>
            <a:r>
              <a:rPr b="1" lang="en-US" sz="2400">
                <a:solidFill>
                  <a:schemeClr val="dk1"/>
                </a:solidFill>
              </a:rPr>
              <a:t>benzocaine, lidocaine, reglan and  nitrates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4"/>
          <p:cNvSpPr/>
          <p:nvPr/>
        </p:nvSpPr>
        <p:spPr>
          <a:xfrm>
            <a:off x="2676525" y="3124200"/>
            <a:ext cx="40767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Hgb Fe2+-----------------&gt;Met Hgb Fe3+</a:t>
            </a:r>
            <a:endParaRPr/>
          </a:p>
        </p:txBody>
      </p:sp>
      <p:sp>
        <p:nvSpPr>
          <p:cNvPr id="940" name="Google Shape;940;p114"/>
          <p:cNvSpPr/>
          <p:nvPr/>
        </p:nvSpPr>
        <p:spPr>
          <a:xfrm>
            <a:off x="3962400" y="2514600"/>
            <a:ext cx="11493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/>
          </a:p>
        </p:txBody>
      </p:sp>
      <p:sp>
        <p:nvSpPr>
          <p:cNvPr id="941" name="Google Shape;941;p114"/>
          <p:cNvSpPr/>
          <p:nvPr/>
        </p:nvSpPr>
        <p:spPr>
          <a:xfrm>
            <a:off x="1600200" y="3962400"/>
            <a:ext cx="61182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Drugs or chemicals will lead to oxidation (loss of electrons)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Ferrous Hgb converted to ferric Hgb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14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Altered Hemoglobin/Oxygen Binding</a:t>
            </a:r>
            <a:endParaRPr/>
          </a:p>
        </p:txBody>
      </p:sp>
      <p:sp>
        <p:nvSpPr>
          <p:cNvPr id="943" name="Google Shape;943;p114"/>
          <p:cNvSpPr txBox="1"/>
          <p:nvPr/>
        </p:nvSpPr>
        <p:spPr>
          <a:xfrm>
            <a:off x="688975" y="4800600"/>
            <a:ext cx="7696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Methemoglobinemia: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&lt;1% r/t methemoglobin reductase enzyme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Dx- cyanosis  w/ normal PaO2 but low SaO2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Tx- methylene blue 1mg/kg IV over 5 min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5"/>
          <p:cNvSpPr txBox="1"/>
          <p:nvPr>
            <p:ph type="title"/>
          </p:nvPr>
        </p:nvSpPr>
        <p:spPr>
          <a:xfrm>
            <a:off x="549275" y="107950"/>
            <a:ext cx="80422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Transfusions for Anemia</a:t>
            </a:r>
            <a:endParaRPr/>
          </a:p>
        </p:txBody>
      </p:sp>
      <p:sp>
        <p:nvSpPr>
          <p:cNvPr id="949" name="Google Shape;949;p115"/>
          <p:cNvSpPr txBox="1"/>
          <p:nvPr>
            <p:ph idx="1" type="body"/>
          </p:nvPr>
        </p:nvSpPr>
        <p:spPr>
          <a:xfrm>
            <a:off x="1981200" y="1600200"/>
            <a:ext cx="58515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Cause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Degree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Duration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Volume status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Urgency of sx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Age of pt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chemeClr val="dk1"/>
                </a:solidFill>
              </a:rPr>
              <a:t>Co-existing diseases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6"/>
          <p:cNvSpPr txBox="1"/>
          <p:nvPr>
            <p:ph type="title"/>
          </p:nvPr>
        </p:nvSpPr>
        <p:spPr>
          <a:xfrm>
            <a:off x="304800" y="633413"/>
            <a:ext cx="8763000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Management of Anesthesia Anemia	</a:t>
            </a:r>
            <a:endParaRPr/>
          </a:p>
        </p:txBody>
      </p:sp>
      <p:sp>
        <p:nvSpPr>
          <p:cNvPr id="955" name="Google Shape;955;p116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Minimize significant changes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Normal temp/avoid shivering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Maintain CO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Adequately controlled ventilation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T/S vs T/C based on procedure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Transfusion threshold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Preoperative transfusion?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Intraop cell savage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Carefully titrated induction</a:t>
            </a:r>
            <a:endParaRPr/>
          </a:p>
          <a:p>
            <a:pPr indent="-197675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7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Patients Who Refuse Blood or Blood Products</a:t>
            </a:r>
            <a:endParaRPr/>
          </a:p>
        </p:txBody>
      </p:sp>
      <p:sp>
        <p:nvSpPr>
          <p:cNvPr id="962" name="Google Shape;962;p117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May give erythropoietin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Acute normovolemic hemodilution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Cell salvage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Amicar or Tranexamic acid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Consider what the patient is willing to have transfused (albumin, leukocyte-delepted red cells, platelets) 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8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1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44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Nitric Oxide cGMP Pathway</a:t>
            </a:r>
            <a:endParaRPr/>
          </a:p>
        </p:txBody>
      </p:sp>
      <p:pic>
        <p:nvPicPr>
          <p:cNvPr id="187" name="Google Shape;18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338" y="2133600"/>
            <a:ext cx="34544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159000"/>
            <a:ext cx="440055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549275" y="107950"/>
            <a:ext cx="8042275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r>
              <a:rPr lang="en-US"/>
              <a:t>Platelets (thrombocytes)</a:t>
            </a:r>
            <a:endParaRPr/>
          </a:p>
        </p:txBody>
      </p:sp>
      <p:pic>
        <p:nvPicPr>
          <p:cNvPr id="195" name="Google Shape;19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2950" y="1371600"/>
            <a:ext cx="449262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 txBox="1"/>
          <p:nvPr/>
        </p:nvSpPr>
        <p:spPr>
          <a:xfrm>
            <a:off x="152400" y="1524000"/>
            <a:ext cx="4267200" cy="4975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Oval rounds discs</a:t>
            </a:r>
            <a:endParaRPr/>
          </a:p>
          <a:p>
            <a:pPr indent="-282575" lvl="2" marL="9683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Times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1-4 micrometer diameter</a:t>
            </a:r>
            <a:endParaRPr/>
          </a:p>
          <a:p>
            <a:pPr indent="-336550" lvl="1" marL="685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Formed in bone marrow </a:t>
            </a:r>
            <a:endParaRPr/>
          </a:p>
          <a:p>
            <a:pPr indent="-282575" lvl="2" marL="9683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Time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megakaryocytes</a:t>
            </a:r>
            <a:endParaRPr/>
          </a:p>
          <a:p>
            <a:pPr indent="-336550" lvl="1" marL="685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Normal level</a:t>
            </a:r>
            <a:endParaRPr/>
          </a:p>
          <a:p>
            <a:pPr indent="-282575" lvl="2" marL="9683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Time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150K-300K per microliter</a:t>
            </a:r>
            <a:endParaRPr/>
          </a:p>
          <a:p>
            <a:pPr indent="-336550" lvl="1" marL="685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nuclei </a:t>
            </a:r>
            <a:endParaRPr/>
          </a:p>
          <a:p>
            <a:pPr indent="-336550" lvl="1" marL="685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Cannot reproduce </a:t>
            </a:r>
            <a:endParaRPr/>
          </a:p>
          <a:p>
            <a:pPr indent="-336550" lvl="1" marL="685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Life span is 8-12 days </a:t>
            </a:r>
            <a:endParaRPr/>
          </a:p>
          <a:p>
            <a:pPr indent="-282575" lvl="2" marL="9683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Time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(need to produce 15-45K/day)</a:t>
            </a:r>
            <a:endParaRPr/>
          </a:p>
          <a:p>
            <a:pPr indent="-156844" lvl="2" marL="96837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Time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ctplt"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609600"/>
            <a:ext cx="4038600" cy="26765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>
                <a:alpha val="74901"/>
              </a:srgbClr>
            </a:outerShdw>
          </a:effectLst>
        </p:spPr>
      </p:pic>
      <p:pic>
        <p:nvPicPr>
          <p:cNvPr descr="activatedplt"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581400"/>
            <a:ext cx="4038600" cy="303371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>
                <a:alpha val="74901"/>
              </a:srgbClr>
            </a:outerShdw>
          </a:effectLst>
        </p:spPr>
      </p:pic>
      <p:pic>
        <p:nvPicPr>
          <p:cNvPr descr="plt2" id="203" name="Google Shape;2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609600"/>
            <a:ext cx="3776663" cy="26765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>
                <a:alpha val="74901"/>
              </a:srgbClr>
            </a:outerShdw>
          </a:effectLst>
        </p:spPr>
      </p:pic>
      <p:pic>
        <p:nvPicPr>
          <p:cNvPr id="204" name="Google Shape;20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0" y="3581400"/>
            <a:ext cx="3776663" cy="301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of Platelets </a:t>
            </a:r>
            <a:endParaRPr/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288" y="1752600"/>
            <a:ext cx="6062662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Blood Flow in Intact Vessels </a:t>
            </a:r>
            <a:endParaRPr/>
          </a:p>
        </p:txBody>
      </p:sp>
      <p:pic>
        <p:nvPicPr>
          <p:cNvPr id="218" name="Google Shape;21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063" y="1600200"/>
            <a:ext cx="40767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>
            <p:ph type="ctrTitle"/>
          </p:nvPr>
        </p:nvSpPr>
        <p:spPr>
          <a:xfrm>
            <a:off x="1322388" y="1524000"/>
            <a:ext cx="6499225" cy="172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060"/>
              <a:buNone/>
            </a:pPr>
            <a:r>
              <a:rPr lang="en-US"/>
              <a:t>Primary Hemostasis</a:t>
            </a:r>
            <a:endParaRPr/>
          </a:p>
        </p:txBody>
      </p:sp>
      <p:sp>
        <p:nvSpPr>
          <p:cNvPr id="225" name="Google Shape;225;p17"/>
          <p:cNvSpPr txBox="1"/>
          <p:nvPr>
            <p:ph idx="1" type="subTitle"/>
          </p:nvPr>
        </p:nvSpPr>
        <p:spPr>
          <a:xfrm>
            <a:off x="1322388" y="4572000"/>
            <a:ext cx="6499225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533400" y="76200"/>
            <a:ext cx="80422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Initiation of Coagulation</a:t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762000" y="1371600"/>
            <a:ext cx="807561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>
                <a:solidFill>
                  <a:srgbClr val="AA5816"/>
                </a:solidFill>
              </a:rPr>
              <a:t>Trauma causes vessel to contract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↓’s </a:t>
            </a:r>
            <a:r>
              <a:rPr lang="en-US" sz="1800">
                <a:solidFill>
                  <a:schemeClr val="dk1"/>
                </a:solidFill>
              </a:rPr>
              <a:t>blood flow to affected area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constriction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local </a:t>
            </a:r>
            <a:r>
              <a:rPr b="1" lang="en-US" sz="1800">
                <a:solidFill>
                  <a:schemeClr val="dk1"/>
                </a:solidFill>
              </a:rPr>
              <a:t>myogenic spasm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</a:t>
            </a:r>
            <a:r>
              <a:rPr lang="en-US" sz="1800">
                <a:solidFill>
                  <a:schemeClr val="dk1"/>
                </a:solidFill>
              </a:rPr>
              <a:t> platelet activation → local humoral factors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 d/t pain</a:t>
            </a:r>
            <a:endParaRPr sz="1800">
              <a:solidFill>
                <a:schemeClr val="dk1"/>
              </a:solidFill>
            </a:endParaRPr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rgbClr val="AA5816"/>
                </a:solidFill>
              </a:rPr>
              <a:t>Thromboxane A2</a:t>
            </a:r>
            <a:r>
              <a:rPr b="1" lang="en-US"/>
              <a:t> and ADP </a:t>
            </a:r>
            <a:r>
              <a:rPr lang="en-US">
                <a:solidFill>
                  <a:schemeClr val="dk1"/>
                </a:solidFill>
              </a:rPr>
              <a:t>released from platelets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The area adjacent to the injury vasodilates and distributes blood to the surrounding organs and tissues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Greater trauma = greater spasm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Contraction is followed by: adhesion, activation, and aggregation to form a primary plug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Adhesion Stage</a:t>
            </a:r>
            <a:endParaRPr/>
          </a:p>
        </p:txBody>
      </p:sp>
      <p:sp>
        <p:nvSpPr>
          <p:cNvPr id="238" name="Google Shape;238;p19"/>
          <p:cNvSpPr txBox="1"/>
          <p:nvPr>
            <p:ph idx="1" type="body"/>
          </p:nvPr>
        </p:nvSpPr>
        <p:spPr>
          <a:xfrm>
            <a:off x="549275" y="1600200"/>
            <a:ext cx="48609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vWF mobilizes from within the endothelial cells and emerges from the endothelial lining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Glycoprotein Ib (GpIb) receptors emerge from the surface of the platelet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GpIb attaches to vWF and attracts platelets to the endothelial lining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vWF makes platelets sticky and allows them to adhere to the site of injury </a:t>
            </a:r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788" y="2514600"/>
            <a:ext cx="26447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idx="4294967295" type="title"/>
          </p:nvPr>
        </p:nvSpPr>
        <p:spPr>
          <a:xfrm>
            <a:off x="712788" y="228600"/>
            <a:ext cx="7794625" cy="10223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5D77"/>
                </a:solidFill>
              </a:rPr>
              <a:t>Objectives</a:t>
            </a:r>
            <a:endParaRPr/>
          </a:p>
        </p:txBody>
      </p:sp>
      <p:sp>
        <p:nvSpPr>
          <p:cNvPr id="111" name="Google Shape;111;p2"/>
          <p:cNvSpPr txBox="1"/>
          <p:nvPr>
            <p:ph idx="4294967295" type="body"/>
          </p:nvPr>
        </p:nvSpPr>
        <p:spPr>
          <a:xfrm>
            <a:off x="533400" y="914400"/>
            <a:ext cx="81534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137953" lvl="0" marL="34925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5500">
              <a:solidFill>
                <a:srgbClr val="595959"/>
              </a:solidFill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Review physiology involved in: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Primary hemostasis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Secondary hemostasis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Fibrinolysis</a:t>
            </a:r>
            <a:endParaRPr sz="5500">
              <a:solidFill>
                <a:schemeClr val="dk1"/>
              </a:solidFill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Review action of anticoagulants, aspirin, NSAIDs &amp; anti-fibrinolytics</a:t>
            </a:r>
            <a:endParaRPr sz="5500">
              <a:solidFill>
                <a:schemeClr val="dk1"/>
              </a:solidFill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5500">
                <a:solidFill>
                  <a:schemeClr val="dk1"/>
                </a:solidFill>
              </a:rPr>
              <a:t>Apply anesthesia principles in the care of patients with coagulation disorders &amp; alterations in hemoglobin</a:t>
            </a:r>
            <a:endParaRPr/>
          </a:p>
          <a:p>
            <a:pPr indent="-233997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  <a:p>
            <a:pPr indent="-233997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  <a:p>
            <a:pPr indent="-233997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  <a:p>
            <a:pPr indent="-233997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Adhesion 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Under the influence of Tissue factor or thromboplastin, the platelet then undergoes a conformational transformation as it becomes activated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Disk-like structures swells and become oval and irregular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From the platelet surface two other major glycoproteins, IIb, and IIIa, project themselves outward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The purpose of the GpIIb-IIIa receptor complex is to link other activated platelets together in an effort to form a primary platelet plug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Platelets also release alpha and dense granules, contractile granules, thrombin and many important mediators into the blood in an effort to promote procoagulant activity= forming a primary unstable clot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Platelet Adhesion and Aggregation</a:t>
            </a:r>
            <a:endParaRPr/>
          </a:p>
        </p:txBody>
      </p:sp>
      <p:pic>
        <p:nvPicPr>
          <p:cNvPr id="253" name="Google Shape;2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8" y="2603500"/>
            <a:ext cx="34861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413" y="2603500"/>
            <a:ext cx="4487862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telet activation 2.jpg" id="259" name="Google Shape;259;p2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533400"/>
            <a:ext cx="7502525" cy="569436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0" name="Google Shape;260;p22"/>
          <p:cNvSpPr txBox="1"/>
          <p:nvPr/>
        </p:nvSpPr>
        <p:spPr>
          <a:xfrm>
            <a:off x="4572000" y="5334000"/>
            <a:ext cx="1676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endParaRPr b="1" i="0" sz="1800" u="none" cap="none" strike="noStrike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3048000" y="4267200"/>
            <a:ext cx="1981200" cy="1981200"/>
          </a:xfrm>
          <a:prstGeom prst="ellipse">
            <a:avLst/>
          </a:prstGeom>
          <a:noFill/>
          <a:ln cap="flat" cmpd="dbl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3276600" y="3657600"/>
            <a:ext cx="1447800" cy="671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Adhesion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5867400" y="4448175"/>
            <a:ext cx="1481138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OUCH 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INJURY</a:t>
            </a:r>
            <a:endParaRPr/>
          </a:p>
        </p:txBody>
      </p:sp>
      <p:cxnSp>
        <p:nvCxnSpPr>
          <p:cNvPr id="264" name="Google Shape;264;p22"/>
          <p:cNvCxnSpPr/>
          <p:nvPr/>
        </p:nvCxnSpPr>
        <p:spPr>
          <a:xfrm>
            <a:off x="5562600" y="4765675"/>
            <a:ext cx="0" cy="0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5" name="Google Shape;265;p22"/>
          <p:cNvCxnSpPr/>
          <p:nvPr/>
        </p:nvCxnSpPr>
        <p:spPr>
          <a:xfrm flipH="1">
            <a:off x="5181600" y="4876800"/>
            <a:ext cx="53975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6" name="Google Shape;266;p22"/>
          <p:cNvSpPr/>
          <p:nvPr/>
        </p:nvSpPr>
        <p:spPr>
          <a:xfrm>
            <a:off x="5665788" y="4311650"/>
            <a:ext cx="1822450" cy="946150"/>
          </a:xfrm>
          <a:prstGeom prst="donut">
            <a:avLst>
              <a:gd fmla="val 4460" name="adj"/>
            </a:avLst>
          </a:prstGeom>
          <a:gradFill>
            <a:gsLst>
              <a:gs pos="0">
                <a:srgbClr val="D30000"/>
              </a:gs>
              <a:gs pos="31000">
                <a:srgbClr val="D30000"/>
              </a:gs>
              <a:gs pos="100000">
                <a:srgbClr val="ECAFB0"/>
              </a:gs>
            </a:gsLst>
            <a:lin ang="5400000" scaled="0"/>
          </a:gradFill>
          <a:ln cap="flat" cmpd="sng" w="12700">
            <a:solidFill>
              <a:srgbClr val="B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idx="4294967295" type="title"/>
          </p:nvPr>
        </p:nvSpPr>
        <p:spPr>
          <a:xfrm>
            <a:off x="533400" y="381000"/>
            <a:ext cx="7793038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15D77"/>
                </a:solidFill>
              </a:rPr>
              <a:t>Primary Hemostasis</a:t>
            </a:r>
            <a:endParaRPr/>
          </a:p>
        </p:txBody>
      </p:sp>
      <p:sp>
        <p:nvSpPr>
          <p:cNvPr id="273" name="Google Shape;273;p23"/>
          <p:cNvSpPr txBox="1"/>
          <p:nvPr>
            <p:ph idx="4294967295" type="body"/>
          </p:nvPr>
        </p:nvSpPr>
        <p:spPr>
          <a:xfrm>
            <a:off x="0" y="1828800"/>
            <a:ext cx="4038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750"/>
              <a:buChar char="⚫"/>
            </a:pPr>
            <a:r>
              <a:rPr lang="en-US" sz="2500">
                <a:solidFill>
                  <a:schemeClr val="dk1"/>
                </a:solidFill>
              </a:rPr>
              <a:t>Thrombin combines with its receptor on the platelet surface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750"/>
              <a:buChar char="⚫"/>
            </a:pPr>
            <a:r>
              <a:rPr lang="en-US" sz="2500">
                <a:solidFill>
                  <a:schemeClr val="dk1"/>
                </a:solidFill>
              </a:rPr>
              <a:t>Platelet undergoes shape change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750"/>
              <a:buChar char="⚫"/>
            </a:pPr>
            <a:r>
              <a:rPr lang="en-US" sz="2500">
                <a:solidFill>
                  <a:schemeClr val="dk1"/>
                </a:solidFill>
              </a:rPr>
              <a:t>Thromboxane (TXA2) &amp; ADP are released from platelet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descr="platelet activation 2.jpg" id="274" name="Google Shape;274;p2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447800"/>
            <a:ext cx="4800600" cy="5010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75" name="Google Shape;275;p23"/>
          <p:cNvSpPr/>
          <p:nvPr/>
        </p:nvSpPr>
        <p:spPr>
          <a:xfrm>
            <a:off x="5943600" y="1371600"/>
            <a:ext cx="1905000" cy="2133600"/>
          </a:xfrm>
          <a:prstGeom prst="donut">
            <a:avLst>
              <a:gd fmla="val 4460" name="adj"/>
            </a:avLst>
          </a:prstGeom>
          <a:gradFill>
            <a:gsLst>
              <a:gs pos="0">
                <a:srgbClr val="D30000"/>
              </a:gs>
              <a:gs pos="31000">
                <a:srgbClr val="D30000"/>
              </a:gs>
              <a:gs pos="100000">
                <a:srgbClr val="ECAFB0"/>
              </a:gs>
            </a:gsLst>
            <a:lin ang="5400000" scaled="0"/>
          </a:gradFill>
          <a:ln cap="flat" cmpd="sng" w="12700">
            <a:solidFill>
              <a:srgbClr val="B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6610350" y="304800"/>
            <a:ext cx="2438400" cy="67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HELP 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CELLULAR RESPONSE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50" y="152400"/>
            <a:ext cx="2400300" cy="982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3"/>
          <p:cNvCxnSpPr/>
          <p:nvPr/>
        </p:nvCxnSpPr>
        <p:spPr>
          <a:xfrm flipH="1">
            <a:off x="7010400" y="1135063"/>
            <a:ext cx="341313" cy="457200"/>
          </a:xfrm>
          <a:prstGeom prst="straightConnector1">
            <a:avLst/>
          </a:prstGeom>
          <a:noFill/>
          <a:ln cap="flat" cmpd="dbl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" name="Google Shape;279;p23"/>
          <p:cNvCxnSpPr/>
          <p:nvPr/>
        </p:nvCxnSpPr>
        <p:spPr>
          <a:xfrm flipH="1" rot="10800000">
            <a:off x="3619500" y="2168525"/>
            <a:ext cx="3276600" cy="533400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0" name="Google Shape;280;p23"/>
          <p:cNvCxnSpPr/>
          <p:nvPr/>
        </p:nvCxnSpPr>
        <p:spPr>
          <a:xfrm flipH="1" rot="10800000">
            <a:off x="3810000" y="4114800"/>
            <a:ext cx="685800" cy="533400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1" name="Google Shape;281;p23"/>
          <p:cNvCxnSpPr/>
          <p:nvPr/>
        </p:nvCxnSpPr>
        <p:spPr>
          <a:xfrm>
            <a:off x="3810000" y="4876800"/>
            <a:ext cx="1066800" cy="0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idx="4294967295" type="title"/>
          </p:nvPr>
        </p:nvSpPr>
        <p:spPr>
          <a:xfrm>
            <a:off x="609600" y="228600"/>
            <a:ext cx="7793038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5D77"/>
                </a:solidFill>
              </a:rPr>
              <a:t>Primary Hemostasis</a:t>
            </a:r>
            <a:endParaRPr/>
          </a:p>
        </p:txBody>
      </p:sp>
      <p:sp>
        <p:nvSpPr>
          <p:cNvPr id="287" name="Google Shape;287;p24"/>
          <p:cNvSpPr txBox="1"/>
          <p:nvPr>
            <p:ph idx="4294967295" type="body"/>
          </p:nvPr>
        </p:nvSpPr>
        <p:spPr>
          <a:xfrm>
            <a:off x="-11113" y="990600"/>
            <a:ext cx="4572001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30"/>
              <a:buFont typeface="Noto Sans Symbols"/>
              <a:buNone/>
            </a:pPr>
            <a:r>
              <a:rPr b="1" lang="en-US" sz="2300">
                <a:solidFill>
                  <a:schemeClr val="lt1"/>
                </a:solidFill>
              </a:rPr>
              <a:t>         Platelet </a:t>
            </a:r>
            <a:r>
              <a:rPr b="1" lang="en-US" sz="2300" u="sng">
                <a:solidFill>
                  <a:schemeClr val="lt1"/>
                </a:solidFill>
              </a:rPr>
              <a:t>A</a:t>
            </a:r>
            <a:r>
              <a:rPr b="1" lang="en-US" sz="2300">
                <a:solidFill>
                  <a:schemeClr val="lt1"/>
                </a:solidFill>
              </a:rPr>
              <a:t>ggregation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53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</a:rPr>
              <a:t>Platelet is now activated: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31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</a:rPr>
              <a:t>Contracts and releases fibrinogen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53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</a:rPr>
              <a:t>Fibrinogen attaches to its receptor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53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</a:rPr>
              <a:t>Platelets are linked together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530"/>
              <a:buFont typeface="Arial"/>
              <a:buChar char="•"/>
            </a:pPr>
            <a:r>
              <a:rPr i="1" lang="en-US" sz="2300">
                <a:solidFill>
                  <a:schemeClr val="dk1"/>
                </a:solidFill>
              </a:rPr>
              <a:t>Water-soluble</a:t>
            </a:r>
            <a:r>
              <a:rPr lang="en-US" sz="2300">
                <a:solidFill>
                  <a:schemeClr val="dk1"/>
                </a:solidFill>
              </a:rPr>
              <a:t> &amp; </a:t>
            </a:r>
            <a:r>
              <a:rPr i="1" lang="en-US" sz="2300">
                <a:solidFill>
                  <a:schemeClr val="dk1"/>
                </a:solidFill>
              </a:rPr>
              <a:t>friable</a:t>
            </a:r>
            <a:r>
              <a:rPr lang="en-US" sz="2300">
                <a:solidFill>
                  <a:schemeClr val="dk1"/>
                </a:solidFill>
              </a:rPr>
              <a:t> clot is formed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descr="platelet activation 2.jpg" id="288" name="Google Shape;288;p2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990600"/>
            <a:ext cx="4533900" cy="5334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289" name="Google Shape;289;p24"/>
          <p:cNvCxnSpPr/>
          <p:nvPr/>
        </p:nvCxnSpPr>
        <p:spPr>
          <a:xfrm>
            <a:off x="1398588" y="3344863"/>
            <a:ext cx="6297612" cy="541337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0" name="Google Shape;290;p24"/>
          <p:cNvCxnSpPr/>
          <p:nvPr/>
        </p:nvCxnSpPr>
        <p:spPr>
          <a:xfrm flipH="1" rot="10800000">
            <a:off x="1368425" y="3048000"/>
            <a:ext cx="6022975" cy="220663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telet activation 2.jpg" id="295" name="Google Shape;295;p2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304800"/>
            <a:ext cx="8823325" cy="6248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96" name="Google Shape;296;p25"/>
          <p:cNvSpPr/>
          <p:nvPr/>
        </p:nvSpPr>
        <p:spPr>
          <a:xfrm>
            <a:off x="5867400" y="1828800"/>
            <a:ext cx="2438400" cy="3200400"/>
          </a:xfrm>
          <a:prstGeom prst="ellipse">
            <a:avLst/>
          </a:prstGeom>
          <a:noFill/>
          <a:ln cap="flat" cmpd="dbl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6057900" y="3810000"/>
            <a:ext cx="1752600" cy="738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</a:t>
            </a:r>
            <a:r>
              <a:rPr b="1" i="0" lang="en-US" sz="2200" u="none" cap="none" strike="noStrike">
                <a:solidFill>
                  <a:srgbClr val="A9571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Aggregation</a:t>
            </a:r>
            <a:r>
              <a:rPr b="0" i="0" lang="en-US" sz="2200" u="none" cap="none" strike="noStrike">
                <a:solidFill>
                  <a:srgbClr val="A9571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5969000" y="762000"/>
            <a:ext cx="2198688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Calling in the troops!</a:t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666750"/>
            <a:ext cx="2224088" cy="1020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5"/>
          <p:cNvCxnSpPr/>
          <p:nvPr/>
        </p:nvCxnSpPr>
        <p:spPr>
          <a:xfrm>
            <a:off x="6172200" y="1524000"/>
            <a:ext cx="228600" cy="457200"/>
          </a:xfrm>
          <a:prstGeom prst="straightConnector1">
            <a:avLst/>
          </a:prstGeom>
          <a:noFill/>
          <a:ln cap="flat" cmpd="dbl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 b="3772" l="1761" r="0" t="0"/>
          <a:stretch/>
        </p:blipFill>
        <p:spPr>
          <a:xfrm>
            <a:off x="800100" y="3505200"/>
            <a:ext cx="6934200" cy="315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 rotWithShape="1">
          <a:blip r:embed="rId4">
            <a:alphaModFix/>
          </a:blip>
          <a:srcRect b="11110" l="0" r="63000" t="0"/>
          <a:stretch/>
        </p:blipFill>
        <p:spPr>
          <a:xfrm>
            <a:off x="1981200" y="381000"/>
            <a:ext cx="44196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idx="1" type="body"/>
          </p:nvPr>
        </p:nvSpPr>
        <p:spPr>
          <a:xfrm>
            <a:off x="762000" y="1752600"/>
            <a:ext cx="77724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rPr lang="en-US">
                <a:solidFill>
                  <a:schemeClr val="dk1"/>
                </a:solidFill>
              </a:rPr>
              <a:t>	Damage to vascular surface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Swell and becomes irregularly shaped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Release granules that contain multiple active factors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Becomes sticky/adhere to collagen and vWf</a:t>
            </a:r>
            <a:endParaRPr sz="2000">
              <a:solidFill>
                <a:schemeClr val="dk1"/>
              </a:solidFill>
            </a:endParaRPr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Secrete large amounts of ADP/thromboxane A2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rPr lang="en-US">
                <a:solidFill>
                  <a:schemeClr val="dk1"/>
                </a:solidFill>
              </a:rPr>
              <a:t>   Leads to aggregation/activation of other platelet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This process continues until a platelet plug is formed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"/>
              <a:buChar char="•"/>
            </a:pPr>
            <a:r>
              <a:rPr lang="en-US" sz="2000">
                <a:solidFill>
                  <a:schemeClr val="dk1"/>
                </a:solidFill>
              </a:rPr>
              <a:t>If hole is small platelet plug will suffice </a:t>
            </a:r>
            <a:endParaRPr/>
          </a:p>
          <a:p>
            <a:pPr indent="0" lvl="1" marL="3492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2000"/>
              <a:t>https://www.youtube.com/watch?v=QQHjIYPCRUQ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342900" y="381000"/>
            <a:ext cx="8610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Review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Mechanism of platelet plug formation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telet Function (blood clotting)" id="318" name="Google Shape;31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6042" r="8625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Coagulation Cascade  </a:t>
            </a:r>
            <a:endParaRPr/>
          </a:p>
        </p:txBody>
      </p: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549275" y="17526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When the injury is large, activation of coagulation clotting cascade is required for permanent repair to create and stabilize a secondary clot to cease bleeding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Coagulation cascade illustrates the activation of cofactors (also referred to as zymogens) and their role in hemostasis:</a:t>
            </a:r>
            <a:endParaRPr sz="1800"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coagulation factors circulate as inactive (procoagulants) cofactors until they are activated to assist in the process of coagulation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END GOAL: Production of FIBRIN required by ALL of the clotting factors!</a:t>
            </a:r>
            <a:endParaRPr/>
          </a:p>
          <a:p>
            <a:pPr indent="-209550" lvl="0" marL="349250" rtl="0" algn="l">
              <a:spcBef>
                <a:spcPts val="2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emostasis: Control of Bleeding, Coagulation and Thrombosis, Animation" id="118" name="Google Shape;118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075" y="1600200"/>
            <a:ext cx="76866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544513" y="-668338"/>
            <a:ext cx="8042275" cy="13366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Procoagulants</a:t>
            </a:r>
            <a:endParaRPr/>
          </a:p>
        </p:txBody>
      </p:sp>
      <p:graphicFrame>
        <p:nvGraphicFramePr>
          <p:cNvPr id="332" name="Google Shape;332;p30"/>
          <p:cNvGraphicFramePr/>
          <p:nvPr/>
        </p:nvGraphicFramePr>
        <p:xfrm>
          <a:off x="69850" y="76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{4E7589C3-7313-4789-81DE-637CD601461A}</a:tableStyleId>
              </a:tblPr>
              <a:tblGrid>
                <a:gridCol w="1798325"/>
                <a:gridCol w="1798325"/>
                <a:gridCol w="1798325"/>
                <a:gridCol w="1798325"/>
                <a:gridCol w="1798325"/>
              </a:tblGrid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Factor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Factor</a:t>
                      </a:r>
                      <a:r>
                        <a:rPr lang="en-US" sz="900"/>
                        <a:t> Name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Synthesized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Vitamin K Dependent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Action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Fibrinogen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Forms a clot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Prothrombin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Yes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When in active form, activates I, V, VII, XIII, platelets, and protein C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Tissue</a:t>
                      </a:r>
                      <a:r>
                        <a:rPr lang="en-US" sz="900"/>
                        <a:t> factor or thromboplastin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Vascular wall and extravascular cell membrane; released from traumatized cells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Cofactor of VII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Calcium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Diet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Promotes clotting reactions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Proaccelerin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Cofactor of X; forms a prothrominase complex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0000"/>
                          </a:solidFill>
                        </a:rPr>
                        <a:t>VI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0000"/>
                          </a:solidFill>
                        </a:rPr>
                        <a:t>Unassigned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0000"/>
                          </a:solidFill>
                        </a:rPr>
                        <a:t>N/A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0000"/>
                          </a:solidFill>
                        </a:rPr>
                        <a:t>N/A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0000"/>
                          </a:solidFill>
                        </a:rPr>
                        <a:t>N/A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Proconvertin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Yes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Activates</a:t>
                      </a:r>
                      <a:r>
                        <a:rPr lang="en-US" sz="900"/>
                        <a:t> IX and X</a:t>
                      </a:r>
                      <a:endParaRPr sz="900"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VIII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Antihemophiliac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Cofactor to IX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vWF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Von Willebrand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Endothelial cells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Mediates adhesion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Christmas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Yes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Activates 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Stuart-Prower</a:t>
                      </a:r>
                      <a:endParaRPr sz="9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Yes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Activates II, forms a prothrominase</a:t>
                      </a:r>
                      <a:r>
                        <a:rPr lang="en-US" sz="900"/>
                        <a:t> complex with V</a:t>
                      </a:r>
                      <a:endParaRPr sz="900"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XI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Plasma thromboplastin antecedent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Activates IX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XII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Hageman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Activates XI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XIII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Fibrin stabilizing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Cross-links</a:t>
                      </a:r>
                      <a:r>
                        <a:rPr lang="en-US" sz="900"/>
                        <a:t> fibrin</a:t>
                      </a:r>
                      <a:endParaRPr sz="9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8815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Anticoagulant Factors</a:t>
            </a:r>
            <a:endParaRPr/>
          </a:p>
        </p:txBody>
      </p:sp>
      <p:graphicFrame>
        <p:nvGraphicFramePr>
          <p:cNvPr id="344" name="Google Shape;344;p32"/>
          <p:cNvGraphicFramePr/>
          <p:nvPr/>
        </p:nvGraphicFramePr>
        <p:xfrm>
          <a:off x="1554163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{4E7589C3-7313-4789-81DE-637CD601461A}</a:tableStyleId>
              </a:tblPr>
              <a:tblGrid>
                <a:gridCol w="2010825"/>
                <a:gridCol w="2010825"/>
                <a:gridCol w="2010825"/>
              </a:tblGrid>
              <a:tr h="64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 name</a:t>
                      </a:r>
                      <a:endParaRPr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Synthesized </a:t>
                      </a:r>
                      <a:endParaRPr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Vitamin K Dependent</a:t>
                      </a: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45675" marB="45675" marR="91450" marL="91450"/>
                </a:tc>
              </a:tr>
              <a:tr h="37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Protein</a:t>
                      </a:r>
                      <a:r>
                        <a:rPr lang="en-US" sz="1800"/>
                        <a:t> C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Liver</a:t>
                      </a:r>
                      <a:endParaRPr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675" marB="45675" marR="91450" marL="91450"/>
                </a:tc>
              </a:tr>
              <a:tr h="37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Protein S </a:t>
                      </a:r>
                      <a:endParaRPr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Liver</a:t>
                      </a:r>
                      <a:endParaRPr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45675" marB="4567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8579B"/>
                </a:solidFill>
              </a:rPr>
              <a:t>Pharmacology of Aspirin &amp; NSAIDS</a:t>
            </a:r>
            <a:endParaRPr/>
          </a:p>
        </p:txBody>
      </p:sp>
      <p:pic>
        <p:nvPicPr>
          <p:cNvPr descr="Non Steroidal Anti-Inflammatory Drugs (NSAIDs) Pharmacology - What do NSAIDs do? How do NSAIDs work?" id="350" name="Google Shape;350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075" y="1600200"/>
            <a:ext cx="76866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idx="4294967295" type="title"/>
          </p:nvPr>
        </p:nvSpPr>
        <p:spPr>
          <a:xfrm>
            <a:off x="381000" y="165100"/>
            <a:ext cx="8402638" cy="942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8579B"/>
                </a:solidFill>
              </a:rPr>
              <a:t>Pharmacology of Aspirin &amp; NSAIDS</a:t>
            </a:r>
            <a:endParaRPr/>
          </a:p>
        </p:txBody>
      </p:sp>
      <p:sp>
        <p:nvSpPr>
          <p:cNvPr id="356" name="Google Shape;356;p34"/>
          <p:cNvSpPr txBox="1"/>
          <p:nvPr>
            <p:ph idx="4294967295" type="body"/>
          </p:nvPr>
        </p:nvSpPr>
        <p:spPr>
          <a:xfrm>
            <a:off x="684213" y="1006475"/>
            <a:ext cx="1524000" cy="487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R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O                  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S                   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T                   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A	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G	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L	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A	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N	 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D	             	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320"/>
              <a:buFont typeface="Noto Sans Symbols"/>
              <a:buNone/>
            </a:pPr>
            <a:r>
              <a:rPr b="1" lang="en-US" sz="1200">
                <a:solidFill>
                  <a:schemeClr val="dk1"/>
                </a:solidFill>
              </a:rPr>
              <a:t>N</a:t>
            </a:r>
            <a:endParaRPr/>
          </a:p>
        </p:txBody>
      </p:sp>
      <p:pic>
        <p:nvPicPr>
          <p:cNvPr descr="prostaglandin synthesis.jpg" id="357" name="Google Shape;357;p3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447800"/>
            <a:ext cx="5378450" cy="4343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58" name="Google Shape;358;p34"/>
          <p:cNvSpPr/>
          <p:nvPr/>
        </p:nvSpPr>
        <p:spPr>
          <a:xfrm>
            <a:off x="7315200" y="5105400"/>
            <a:ext cx="533400" cy="609600"/>
          </a:xfrm>
          <a:prstGeom prst="ellipse">
            <a:avLst/>
          </a:prstGeom>
          <a:noFill/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34"/>
          <p:cNvCxnSpPr/>
          <p:nvPr/>
        </p:nvCxnSpPr>
        <p:spPr>
          <a:xfrm flipH="1">
            <a:off x="7620000" y="5791200"/>
            <a:ext cx="3175" cy="228600"/>
          </a:xfrm>
          <a:prstGeom prst="straightConnector1">
            <a:avLst/>
          </a:prstGeom>
          <a:noFill/>
          <a:ln cap="flat" cmpd="sng" w="12700">
            <a:solidFill>
              <a:srgbClr val="277A9D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0" name="Google Shape;360;p34"/>
          <p:cNvSpPr txBox="1"/>
          <p:nvPr/>
        </p:nvSpPr>
        <p:spPr>
          <a:xfrm>
            <a:off x="6477000" y="5867400"/>
            <a:ext cx="2895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PLATELET          AGGREGATION</a:t>
            </a:r>
            <a:endParaRPr/>
          </a:p>
        </p:txBody>
      </p:sp>
      <p:cxnSp>
        <p:nvCxnSpPr>
          <p:cNvPr id="361" name="Google Shape;361;p34"/>
          <p:cNvCxnSpPr/>
          <p:nvPr/>
        </p:nvCxnSpPr>
        <p:spPr>
          <a:xfrm>
            <a:off x="1981200" y="3352800"/>
            <a:ext cx="1371600" cy="0"/>
          </a:xfrm>
          <a:prstGeom prst="straightConnector1">
            <a:avLst/>
          </a:prstGeom>
          <a:noFill/>
          <a:ln cap="flat" cmpd="sng" w="12700">
            <a:solidFill>
              <a:srgbClr val="277A9D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idx="4294967295" type="title"/>
          </p:nvPr>
        </p:nvSpPr>
        <p:spPr>
          <a:xfrm>
            <a:off x="609600" y="469900"/>
            <a:ext cx="7793038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8579B"/>
                </a:solidFill>
              </a:rPr>
              <a:t>Pharmacology of Aspirin &amp; NSAIDS</a:t>
            </a:r>
            <a:endParaRPr>
              <a:solidFill>
                <a:srgbClr val="18579B"/>
              </a:solidFill>
            </a:endParaRPr>
          </a:p>
        </p:txBody>
      </p:sp>
      <p:sp>
        <p:nvSpPr>
          <p:cNvPr id="367" name="Google Shape;367;p35"/>
          <p:cNvSpPr txBox="1"/>
          <p:nvPr>
            <p:ph idx="4294967295" type="body"/>
          </p:nvPr>
        </p:nvSpPr>
        <p:spPr>
          <a:xfrm>
            <a:off x="0" y="1981200"/>
            <a:ext cx="396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Aspirin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Acetyl group of ASA causes </a:t>
            </a:r>
            <a:r>
              <a:rPr lang="en-US" sz="2000" u="sng">
                <a:solidFill>
                  <a:schemeClr val="dk1"/>
                </a:solidFill>
              </a:rPr>
              <a:t>acetylation of cyclooxygenase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COX cannot convert arachidonic acid to thromboxane A2 (TXA2)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Platelet aggregation is impaired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The acetylation of COX </a:t>
            </a:r>
            <a:r>
              <a:rPr lang="en-US" sz="2000" u="sng">
                <a:solidFill>
                  <a:schemeClr val="dk1"/>
                </a:solidFill>
              </a:rPr>
              <a:t>persists for the </a:t>
            </a:r>
            <a:r>
              <a:rPr b="1" lang="en-US" sz="2000" u="sng">
                <a:solidFill>
                  <a:schemeClr val="dk1"/>
                </a:solidFill>
              </a:rPr>
              <a:t>life of the platelet (8-12 days)</a:t>
            </a:r>
            <a:endParaRPr b="1" sz="2100" u="sng">
              <a:solidFill>
                <a:schemeClr val="dk1"/>
              </a:solidFill>
            </a:endParaRPr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</p:txBody>
      </p:sp>
      <p:pic>
        <p:nvPicPr>
          <p:cNvPr descr="antiplatelet agents.gif" id="368" name="Google Shape;368;p3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1933575"/>
            <a:ext cx="5257800" cy="4238625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35921">
              <a:schemeClr val="lt2">
                <a:alpha val="74901"/>
              </a:schemeClr>
            </a:outerShdw>
          </a:effectLst>
        </p:spPr>
      </p:pic>
      <p:cxnSp>
        <p:nvCxnSpPr>
          <p:cNvPr id="369" name="Google Shape;369;p35"/>
          <p:cNvCxnSpPr/>
          <p:nvPr/>
        </p:nvCxnSpPr>
        <p:spPr>
          <a:xfrm>
            <a:off x="3352800" y="4114800"/>
            <a:ext cx="3048000" cy="609600"/>
          </a:xfrm>
          <a:prstGeom prst="straightConnector1">
            <a:avLst/>
          </a:prstGeom>
          <a:noFill/>
          <a:ln cap="flat" cmpd="dbl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idx="4294967295" type="title"/>
          </p:nvPr>
        </p:nvSpPr>
        <p:spPr>
          <a:xfrm>
            <a:off x="533400" y="1524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8579B"/>
                </a:solidFill>
              </a:rPr>
              <a:t>Pharmacology of Aspirin &amp; NSAIDS</a:t>
            </a:r>
            <a:endParaRPr>
              <a:solidFill>
                <a:srgbClr val="18579B"/>
              </a:solidFill>
            </a:endParaRPr>
          </a:p>
        </p:txBody>
      </p:sp>
      <p:sp>
        <p:nvSpPr>
          <p:cNvPr id="375" name="Google Shape;375;p36"/>
          <p:cNvSpPr txBox="1"/>
          <p:nvPr>
            <p:ph idx="4294967295" type="body"/>
          </p:nvPr>
        </p:nvSpPr>
        <p:spPr>
          <a:xfrm>
            <a:off x="228600" y="1423988"/>
            <a:ext cx="3505200" cy="411480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NSAID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</a:t>
            </a:r>
            <a:endParaRPr sz="2000"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Ketorolac, Ibuprofen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Produce the same effects as aspirin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Difference??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 u="sng">
                <a:solidFill>
                  <a:srgbClr val="FF0000"/>
                </a:solidFill>
              </a:rPr>
              <a:t>Suppression</a:t>
            </a:r>
            <a:r>
              <a:rPr b="1" lang="en-US" u="sng">
                <a:solidFill>
                  <a:srgbClr val="C00000"/>
                </a:solidFill>
              </a:rPr>
              <a:t> of  TXA2 </a:t>
            </a:r>
            <a:r>
              <a:rPr b="1" lang="en-US" u="sng"/>
              <a:t>production </a:t>
            </a:r>
            <a:r>
              <a:rPr lang="en-US"/>
              <a:t>by platelets is </a:t>
            </a:r>
            <a:r>
              <a:rPr b="1" i="1" lang="en-US" u="sng">
                <a:solidFill>
                  <a:srgbClr val="C00000"/>
                </a:solidFill>
              </a:rPr>
              <a:t>temporary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~ 24-48 hours</a:t>
            </a:r>
            <a:endParaRPr/>
          </a:p>
        </p:txBody>
      </p:sp>
      <p:pic>
        <p:nvPicPr>
          <p:cNvPr descr="antiplatelet agents.gif" id="376" name="Google Shape;376;p3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1403350"/>
            <a:ext cx="5105400" cy="4876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377" name="Google Shape;377;p36"/>
          <p:cNvCxnSpPr/>
          <p:nvPr/>
        </p:nvCxnSpPr>
        <p:spPr>
          <a:xfrm flipH="1" rot="10800000">
            <a:off x="5029200" y="4973638"/>
            <a:ext cx="1066800" cy="685800"/>
          </a:xfrm>
          <a:prstGeom prst="straightConnector1">
            <a:avLst/>
          </a:prstGeom>
          <a:noFill/>
          <a:ln cap="flat" cmpd="sng" w="12700">
            <a:solidFill>
              <a:srgbClr val="277A9D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8" name="Google Shape;378;p36"/>
          <p:cNvSpPr txBox="1"/>
          <p:nvPr/>
        </p:nvSpPr>
        <p:spPr>
          <a:xfrm>
            <a:off x="4038600" y="5768975"/>
            <a:ext cx="990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NSAIDs</a:t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3962400" y="5659438"/>
            <a:ext cx="990600" cy="457200"/>
          </a:xfrm>
          <a:prstGeom prst="rect">
            <a:avLst/>
          </a:prstGeom>
          <a:noFill/>
          <a:ln cap="flat" cmpd="dbl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idx="4294967295" type="title"/>
          </p:nvPr>
        </p:nvSpPr>
        <p:spPr>
          <a:xfrm>
            <a:off x="685800" y="152400"/>
            <a:ext cx="7793038" cy="869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8579B"/>
                </a:solidFill>
              </a:rPr>
              <a:t>Pharmacology of Antiplatelet agents</a:t>
            </a:r>
            <a:endParaRPr sz="4000">
              <a:solidFill>
                <a:srgbClr val="18579B"/>
              </a:solidFill>
            </a:endParaRPr>
          </a:p>
        </p:txBody>
      </p:sp>
      <p:sp>
        <p:nvSpPr>
          <p:cNvPr id="385" name="Google Shape;385;p37"/>
          <p:cNvSpPr txBox="1"/>
          <p:nvPr>
            <p:ph idx="4294967295" type="body"/>
          </p:nvPr>
        </p:nvSpPr>
        <p:spPr>
          <a:xfrm>
            <a:off x="0" y="1295400"/>
            <a:ext cx="4114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Plavix</a:t>
            </a:r>
            <a:r>
              <a:rPr lang="en-US" sz="2000" u="sng">
                <a:solidFill>
                  <a:schemeClr val="dk1"/>
                </a:solidFill>
              </a:rPr>
              <a:t> (Clopidogrel)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Inhibits or suppresses ADP induced aggregation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i="1" lang="en-US" sz="2000" u="sng">
                <a:solidFill>
                  <a:schemeClr val="dk1"/>
                </a:solidFill>
              </a:rPr>
              <a:t>Lasts lifetime of platelets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Stop 10 days prior to surgery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Dipyridamole</a:t>
            </a:r>
            <a:r>
              <a:rPr lang="en-US" sz="2000" u="sng">
                <a:solidFill>
                  <a:schemeClr val="dk1"/>
                </a:solidFill>
              </a:rPr>
              <a:t> (Persantine)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Increase cAMP in platelets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cAMP prevents aggregation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Used with coumadin inpatients with prosthetic valves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Stop 24 hours prior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37"/>
          <p:cNvSpPr txBox="1"/>
          <p:nvPr>
            <p:ph idx="4294967295" type="body"/>
          </p:nvPr>
        </p:nvSpPr>
        <p:spPr>
          <a:xfrm>
            <a:off x="4572000" y="1524000"/>
            <a:ext cx="4114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Char char="⚫"/>
            </a:pPr>
            <a:r>
              <a:rPr b="1" lang="en-US" sz="2000">
                <a:solidFill>
                  <a:schemeClr val="dk1"/>
                </a:solidFill>
              </a:rPr>
              <a:t>GPIIb/IIIa drugs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>
                <a:solidFill>
                  <a:schemeClr val="dk1"/>
                </a:solidFill>
              </a:rPr>
              <a:t>cap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000">
                <a:solidFill>
                  <a:schemeClr val="dk1"/>
                </a:solidFill>
              </a:rPr>
              <a:t> or </a:t>
            </a:r>
            <a:r>
              <a:rPr b="1" lang="en-US" sz="2000">
                <a:solidFill>
                  <a:schemeClr val="dk1"/>
                </a:solidFill>
              </a:rPr>
              <a:t>block the fibrinogen receptor </a:t>
            </a:r>
            <a:r>
              <a:rPr lang="en-US" sz="2000">
                <a:solidFill>
                  <a:schemeClr val="dk1"/>
                </a:solidFill>
              </a:rPr>
              <a:t>so that it cannot attach platelets therefore </a:t>
            </a:r>
            <a:r>
              <a:rPr b="1" lang="en-US" sz="2000">
                <a:solidFill>
                  <a:schemeClr val="dk1"/>
                </a:solidFill>
              </a:rPr>
              <a:t>cannot link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C00000"/>
              </a:buClr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Platelet </a:t>
            </a:r>
            <a:r>
              <a:rPr b="1" lang="en-US" sz="2000">
                <a:solidFill>
                  <a:schemeClr val="dk1"/>
                </a:solidFill>
              </a:rPr>
              <a:t>aggregation is suppressed</a:t>
            </a:r>
            <a:endParaRPr b="1" sz="3000">
              <a:solidFill>
                <a:schemeClr val="dk1"/>
              </a:solidFill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 sz="2400" u="sng">
                <a:solidFill>
                  <a:schemeClr val="dk1"/>
                </a:solidFill>
                <a:highlight>
                  <a:srgbClr val="FFFF00"/>
                </a:highlight>
              </a:rPr>
              <a:t>Eptifibatide (Integrillin)</a:t>
            </a:r>
            <a:endParaRPr>
              <a:highlight>
                <a:srgbClr val="FFFF00"/>
              </a:highlight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    </a:t>
            </a:r>
            <a:r>
              <a:rPr lang="en-US" sz="2400" u="sng">
                <a:solidFill>
                  <a:schemeClr val="dk1"/>
                </a:solidFill>
                <a:highlight>
                  <a:srgbClr val="FFFF00"/>
                </a:highlight>
              </a:rPr>
              <a:t>Abciximab (ReoPro)</a:t>
            </a:r>
            <a:endParaRPr>
              <a:highlight>
                <a:srgbClr val="FFFF00"/>
              </a:highlight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    </a:t>
            </a:r>
            <a:r>
              <a:rPr lang="en-US" sz="2400" u="sng">
                <a:solidFill>
                  <a:schemeClr val="dk1"/>
                </a:solidFill>
                <a:highlight>
                  <a:srgbClr val="FFFF00"/>
                </a:highlight>
              </a:rPr>
              <a:t>Tirofiban (Aggrastat</a:t>
            </a:r>
            <a:r>
              <a:rPr lang="en-US" sz="2400" u="sng">
                <a:highlight>
                  <a:srgbClr val="FFFF00"/>
                </a:highlight>
              </a:rPr>
              <a:t>)</a:t>
            </a:r>
            <a:endParaRPr>
              <a:highlight>
                <a:srgbClr val="FFFF00"/>
              </a:highlight>
            </a:endParaRPr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ctrTitle"/>
          </p:nvPr>
        </p:nvSpPr>
        <p:spPr>
          <a:xfrm>
            <a:off x="1322388" y="1524000"/>
            <a:ext cx="6499225" cy="172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060"/>
              <a:buNone/>
            </a:pPr>
            <a:r>
              <a:rPr lang="en-US"/>
              <a:t>Secondary Hemostasis</a:t>
            </a:r>
            <a:endParaRPr/>
          </a:p>
        </p:txBody>
      </p:sp>
      <p:sp>
        <p:nvSpPr>
          <p:cNvPr id="393" name="Google Shape;393;p38"/>
          <p:cNvSpPr txBox="1"/>
          <p:nvPr>
            <p:ph idx="1" type="subTitle"/>
          </p:nvPr>
        </p:nvSpPr>
        <p:spPr>
          <a:xfrm>
            <a:off x="1322388" y="3298825"/>
            <a:ext cx="64992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agulation Cascade - Easy Way To Remember Intrinsic vs Extrinsic Pathways | PT or PTT?" id="399" name="Google Shape;3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96" y="1600200"/>
            <a:ext cx="7687433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Stages of Hemostasis 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980"/>
              <a:buChar char="⚫"/>
            </a:pPr>
            <a:r>
              <a:rPr b="1" lang="en-US" sz="1800"/>
              <a:t>Primary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Platelet &amp; wall mediated, within seconds, formation of plug, prevents blood loss (smaller vessels)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Vasoconstriction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Platelet adhesion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Platelet aggregation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b="1" lang="en-US" sz="1800"/>
              <a:t>Secondary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Mediated by coag factors, takes minutes, forms stable fibrin plug, prevents blood loss (large vessels)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Activation of coagulation factors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Formation of fibrin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b="1" lang="en-US" sz="1800"/>
              <a:t>Fibrinolysis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Activation of fibrinolysis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Lysis of platelet plug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idx="4294967295" type="title"/>
          </p:nvPr>
        </p:nvSpPr>
        <p:spPr>
          <a:xfrm>
            <a:off x="6096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15D77"/>
                </a:solidFill>
              </a:rPr>
              <a:t>Secondary Hemostasis</a:t>
            </a:r>
            <a:br>
              <a:rPr lang="en-US" sz="4000">
                <a:solidFill>
                  <a:srgbClr val="215D77"/>
                </a:solidFill>
              </a:rPr>
            </a:br>
            <a:r>
              <a:rPr lang="en-US" sz="4000">
                <a:solidFill>
                  <a:srgbClr val="215D77"/>
                </a:solidFill>
              </a:rPr>
              <a:t>  (formation of a stable clot)</a:t>
            </a:r>
            <a:endParaRPr/>
          </a:p>
        </p:txBody>
      </p:sp>
      <p:pic>
        <p:nvPicPr>
          <p:cNvPr descr="clottingcascade.png" id="405" name="Google Shape;405;p4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13" y="1219200"/>
            <a:ext cx="7788275" cy="4876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406" name="Google Shape;406;p40"/>
          <p:cNvSpPr/>
          <p:nvPr/>
        </p:nvSpPr>
        <p:spPr>
          <a:xfrm>
            <a:off x="990600" y="1333500"/>
            <a:ext cx="3886200" cy="685800"/>
          </a:xfrm>
          <a:prstGeom prst="rect">
            <a:avLst/>
          </a:prstGeom>
          <a:noFill/>
          <a:ln cap="flat" cmpd="dbl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6096000" y="1333500"/>
            <a:ext cx="2057400" cy="685800"/>
          </a:xfrm>
          <a:prstGeom prst="rect">
            <a:avLst/>
          </a:prstGeom>
          <a:noFill/>
          <a:ln cap="flat" cmpd="dbl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7581900" y="3795713"/>
            <a:ext cx="1143000" cy="609600"/>
          </a:xfrm>
          <a:prstGeom prst="rect">
            <a:avLst/>
          </a:prstGeom>
          <a:noFill/>
          <a:ln cap="flat" cmpd="dbl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73025" y="6323013"/>
            <a:ext cx="15494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12⭢11.98</a:t>
            </a:r>
            <a:endParaRPr/>
          </a:p>
        </p:txBody>
      </p:sp>
      <p:sp>
        <p:nvSpPr>
          <p:cNvPr id="410" name="Google Shape;410;p40"/>
          <p:cNvSpPr txBox="1"/>
          <p:nvPr/>
        </p:nvSpPr>
        <p:spPr>
          <a:xfrm>
            <a:off x="7323138" y="6172200"/>
            <a:ext cx="61277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.37</a:t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5715000" y="3192463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III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Extrinsic Pathway </a:t>
            </a:r>
            <a:endParaRPr/>
          </a:p>
        </p:txBody>
      </p:sp>
      <p:pic>
        <p:nvPicPr>
          <p:cNvPr id="418" name="Google Shape;418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25" y="2286000"/>
            <a:ext cx="42703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Extrinsic Pathway </a:t>
            </a:r>
            <a:endParaRPr/>
          </a:p>
        </p:txBody>
      </p:sp>
      <p:sp>
        <p:nvSpPr>
          <p:cNvPr id="425" name="Google Shape;425;p42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Becomes activated by the release of tissue factor when injury occurs OUTSIDE the vessel wall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This section of the coagulation cascade consists of factor III and factor VII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Tissue factor activates proconvertin changing it activated factor VII (VIIa)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Once factor VII is activated (VIIa), it in turn activates factor X (Stuart-Prower) of the common pathway with the help of calcium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Factor X forms a complex with factor V, activating factor II, which when activated becomes factor IIa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Activated thrombin (IIa) in turn activates factor I (fibrinogen) to form activated factor I (Ia, fibrin) 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Pathway</a:t>
            </a:r>
            <a:endParaRPr/>
          </a:p>
        </p:txBody>
      </p:sp>
      <p:sp>
        <p:nvSpPr>
          <p:cNvPr id="432" name="Google Shape;432;p43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Contact activation pathway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Initiated when damage occurs to the </a:t>
            </a:r>
            <a:r>
              <a:rPr lang="en-US" sz="2000">
                <a:solidFill>
                  <a:srgbClr val="FF0000"/>
                </a:solidFill>
              </a:rPr>
              <a:t>blood vessels </a:t>
            </a:r>
            <a:r>
              <a:rPr lang="en-US" sz="2000"/>
              <a:t>themselves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The intrinsic pathway is initiated by activation of factor XII (Hagenman) 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By prekallikrein &amp; high molecular weight kininogen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Pathway </a:t>
            </a:r>
            <a:endParaRPr/>
          </a:p>
        </p:txBody>
      </p:sp>
      <p:pic>
        <p:nvPicPr>
          <p:cNvPr id="439" name="Google Shape;439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4953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Pathway </a:t>
            </a:r>
            <a:endParaRPr/>
          </a:p>
        </p:txBody>
      </p:sp>
      <p:sp>
        <p:nvSpPr>
          <p:cNvPr id="446" name="Google Shape;446;p45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Factor XII activates factor XI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Then activates IX (Christmas)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Then activates factor X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 result is the generation of fibrin from activation of prothrombin to thrombin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Conversion of prothrombin to thrombin is an important reaction for both coagulation pathways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Thrombin assists in activating factors V, VIII, I, and XIII and influences the recruitment of platelets to the injured area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Thrombin</a:t>
            </a:r>
            <a:endParaRPr/>
          </a:p>
        </p:txBody>
      </p:sp>
      <p:sp>
        <p:nvSpPr>
          <p:cNvPr id="453" name="Google Shape;453;p46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Thrombin also behaves as an anticoagulant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It prevents clot formation by releasing tissue plasminogen activator (tPA) from endothelial cells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Stimulates protein C &amp; S to inhibit clot formation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Forms a relationship with antithrombin III to interfere with coagulation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Thrombin assists in activating factors V, VIII, I, and XIII and influences the recruitment of platelets to the injured area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Pathway </a:t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" y="1444625"/>
            <a:ext cx="7362825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Pathway </a:t>
            </a:r>
            <a:endParaRPr/>
          </a:p>
        </p:txBody>
      </p:sp>
      <p:sp>
        <p:nvSpPr>
          <p:cNvPr id="467" name="Google Shape;467;p48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Factor X has been activated by the intrinsic and extrinsic pathways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Factor X requires the help of factor V (proaccelerin) and calcium to convert factor II (prothrombin) to its active state, thrombin (IIa)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Thrombin then activates factor I (fibrinogen) to its active form Ia (fibrin)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Factor XIII (fibrin stabilizing factor) is required to ensure the platelet plug will hold (helps to form a cross link mesh within the platelet plug)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Fibrin (Ia) inconjuction with factor XIII finally secures a stable secondary plug and bleeding stops 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Goal</a:t>
            </a:r>
            <a:endParaRPr/>
          </a:p>
        </p:txBody>
      </p:sp>
      <p:pic>
        <p:nvPicPr>
          <p:cNvPr id="473" name="Google Shape;473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438" y="1828800"/>
            <a:ext cx="39179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Normal Vessel Wall</a:t>
            </a: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549275" y="2057400"/>
            <a:ext cx="28797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Blood vessels are cylindrical and consist of 3 distinct layers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intima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media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adventitia</a:t>
            </a:r>
            <a:r>
              <a:rPr lang="en-US"/>
              <a:t> 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07327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</a:t>
            </a:r>
            <a:endParaRPr/>
          </a:p>
        </p:txBody>
      </p:sp>
      <p:pic>
        <p:nvPicPr>
          <p:cNvPr id="480" name="Google Shape;48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719263"/>
            <a:ext cx="80422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Warfarin </a:t>
            </a:r>
            <a:endParaRPr/>
          </a:p>
        </p:txBody>
      </p:sp>
      <p:sp>
        <p:nvSpPr>
          <p:cNvPr id="487" name="Google Shape;487;p51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Inhibits the enzyme vitamin K epoxide reductase complex 1, which is responsible for converting inactive vitamin k to active vitamin k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Vitamin K in competitively inhibited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Indirectly block the manufacturing of the vitamin K dependent factors (II, VII, IX, X, Protein C and S)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Monitored with PT/INR. Therapeutic concentration is 2-3 times normal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Vitamin K (10-20 mg) and FFP (1-2 units) are antidotes </a:t>
            </a:r>
            <a:endParaRPr/>
          </a:p>
          <a:p>
            <a:pPr indent="-181610" lvl="0" marL="349250" rtl="0" algn="l">
              <a:spcBef>
                <a:spcPts val="2000"/>
              </a:spcBef>
              <a:spcAft>
                <a:spcPts val="0"/>
              </a:spcAft>
              <a:buSzPts val="26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21775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5"/>
            <a:ext cx="9139238" cy="6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4"/>
          <p:cNvPicPr preferRelativeResize="0"/>
          <p:nvPr/>
        </p:nvPicPr>
        <p:blipFill rotWithShape="1">
          <a:blip r:embed="rId3">
            <a:alphaModFix/>
          </a:blip>
          <a:srcRect b="12189" l="2558" r="2837" t="6831"/>
          <a:stretch/>
        </p:blipFill>
        <p:spPr>
          <a:xfrm>
            <a:off x="381000" y="152400"/>
            <a:ext cx="8537575" cy="64611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Heparin</a:t>
            </a:r>
            <a:endParaRPr/>
          </a:p>
        </p:txBody>
      </p:sp>
      <p:sp>
        <p:nvSpPr>
          <p:cNvPr id="511" name="Google Shape;511;p55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rgbClr val="FF0000"/>
                </a:solidFill>
              </a:rPr>
              <a:t>Inhibits the intrinsic and final common pathways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Antithrombin III is a naturally occurring anticoagulant that circulates the plasma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Heparin binds to antithrombin and accelerates its ability 1000 times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The heparin antithrombin complex neutralizes thrombin (IIa) and activated factors IX, X, XI, &amp; XII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Also inhibits platelet function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Monitored via aPTT (normal is 25-35 seconds)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Monitored by ACT (90-120 seconds)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		</a:t>
            </a:r>
            <a:r>
              <a:rPr b="1" lang="en-US">
                <a:solidFill>
                  <a:srgbClr val="C00000"/>
                </a:solidFill>
              </a:rPr>
              <a:t>Heparin</a:t>
            </a:r>
            <a:endParaRPr/>
          </a:p>
        </p:txBody>
      </p:sp>
      <p:sp>
        <p:nvSpPr>
          <p:cNvPr id="517" name="Google Shape;517;p56"/>
          <p:cNvSpPr txBox="1"/>
          <p:nvPr>
            <p:ph idx="1" type="body"/>
          </p:nvPr>
        </p:nvSpPr>
        <p:spPr>
          <a:xfrm>
            <a:off x="549275" y="1600200"/>
            <a:ext cx="37179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 u="sng">
                <a:solidFill>
                  <a:schemeClr val="dk1"/>
                </a:solidFill>
              </a:rPr>
              <a:t>Antithrombin III: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Most important inhibitor of blood coagulation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b="1" i="1" lang="en-US" sz="1800" u="sng">
                <a:solidFill>
                  <a:schemeClr val="dk1"/>
                </a:solidFill>
              </a:rPr>
              <a:t>Strongly</a:t>
            </a:r>
            <a:r>
              <a:rPr lang="en-US" sz="1800">
                <a:solidFill>
                  <a:schemeClr val="dk1"/>
                </a:solidFill>
              </a:rPr>
              <a:t> inhibits final pathway factors: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 IIa (thrombin)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 X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b="1" i="1" lang="en-US" sz="1800" u="sng">
                <a:solidFill>
                  <a:schemeClr val="dk1"/>
                </a:solidFill>
              </a:rPr>
              <a:t>Partially</a:t>
            </a:r>
            <a:r>
              <a:rPr lang="en-US" sz="1800">
                <a:solidFill>
                  <a:schemeClr val="dk1"/>
                </a:solidFill>
              </a:rPr>
              <a:t> inhibits intrinsic pathway factors: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XIIa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XIa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IXa</a:t>
            </a:r>
            <a:endParaRPr sz="1800">
              <a:solidFill>
                <a:schemeClr val="dk1"/>
              </a:solidFill>
            </a:endParaRPr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b="1" i="1" lang="en-US" sz="1800" u="sng">
                <a:solidFill>
                  <a:schemeClr val="dk1"/>
                </a:solidFill>
              </a:rPr>
              <a:t>AT3 is a required cofactor for heparin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420"/>
              <a:buFont typeface="Noto Sans Symbols"/>
              <a:buNone/>
            </a:pPr>
            <a:r>
              <a:t/>
            </a:r>
            <a:endParaRPr sz="2200">
              <a:solidFill>
                <a:srgbClr val="595959"/>
              </a:solidFill>
            </a:endParaRPr>
          </a:p>
        </p:txBody>
      </p:sp>
      <p:pic>
        <p:nvPicPr>
          <p:cNvPr descr="F2" id="518" name="Google Shape;518;p5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600200"/>
            <a:ext cx="4267200" cy="46482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Cell-Based Theory of Coagulation </a:t>
            </a:r>
            <a:endParaRPr/>
          </a:p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Newer concept for explaining the involvement of the platelet and clotting cascades in hemostasis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It hypothesizes why platelets and the extrinsic and intrinsic pathways of coagulation cascade do NOT work independently of one another but form a very interdependent relationship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 theory posits that coagulation takes places on different “cell surfaces” that bear tissue factor= leading to hemostasis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Describes hemostasis as : initiation, amplification, and propagation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550862" y="152400"/>
            <a:ext cx="8042275" cy="83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Initiation Phase</a:t>
            </a:r>
            <a:endParaRPr/>
          </a:p>
        </p:txBody>
      </p:sp>
      <p:sp>
        <p:nvSpPr>
          <p:cNvPr id="532" name="Google Shape;532;p58"/>
          <p:cNvSpPr txBox="1"/>
          <p:nvPr>
            <p:ph idx="1" type="body"/>
          </p:nvPr>
        </p:nvSpPr>
        <p:spPr>
          <a:xfrm>
            <a:off x="381000" y="987425"/>
            <a:ext cx="859472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Triggered by injury to the endothelial surface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Tissue factor is exposed at the site of injury (endothelial surface of blood vessel changes, becoming acidic and making its phospholipid surface less repellent to platelets)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Tissue factor down regulates anticoagulants that reside in the sub endothelial layer(antithrombin III, thrombomodulin).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Initiation phase starts with extrinsic pathway  via tissue factor and factor VII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TF/VIIa reaction activates factor X (common pathway)= small amount of thrombin (IIa)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Thrombin levels remain low during this phase, because TF pathway inhibitor limits the amount  of TF releases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980"/>
              <a:buChar char="⚫"/>
            </a:pPr>
            <a:r>
              <a:rPr lang="en-US" sz="1800"/>
              <a:t>The quantity of thrombin produced during the initiation phase is not enough to activate fibrin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Phases</a:t>
            </a:r>
            <a:endParaRPr/>
          </a:p>
        </p:txBody>
      </p:sp>
      <p:sp>
        <p:nvSpPr>
          <p:cNvPr id="539" name="Google Shape;539;p59"/>
          <p:cNvSpPr txBox="1"/>
          <p:nvPr>
            <p:ph idx="1" type="body"/>
          </p:nvPr>
        </p:nvSpPr>
        <p:spPr>
          <a:xfrm>
            <a:off x="549275" y="1452563"/>
            <a:ext cx="3840163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/>
              <a:t>Amplification Phase</a:t>
            </a:r>
            <a:endParaRPr/>
          </a:p>
        </p:txBody>
      </p:sp>
      <p:sp>
        <p:nvSpPr>
          <p:cNvPr id="540" name="Google Shape;540;p59"/>
          <p:cNvSpPr txBox="1"/>
          <p:nvPr>
            <p:ph idx="2" type="body"/>
          </p:nvPr>
        </p:nvSpPr>
        <p:spPr>
          <a:xfrm>
            <a:off x="549275" y="2347913"/>
            <a:ext cx="3840163" cy="359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The small amount of thrombin produced in the TF cells amplifies the coagulation response 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ts val="2200"/>
              <a:buChar char="⚫"/>
            </a:pPr>
            <a:r>
              <a:rPr lang="en-US"/>
              <a:t>It activates platelets, factor V, and XI </a:t>
            </a:r>
            <a:endParaRPr/>
          </a:p>
          <a:p>
            <a:pPr indent="-209550" lvl="0" marL="349250" rtl="0" algn="l"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41" name="Google Shape;541;p59"/>
          <p:cNvSpPr txBox="1"/>
          <p:nvPr>
            <p:ph idx="3" type="body"/>
          </p:nvPr>
        </p:nvSpPr>
        <p:spPr>
          <a:xfrm>
            <a:off x="4751388" y="1452563"/>
            <a:ext cx="3840162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/>
              <a:t>Propagation Phase</a:t>
            </a:r>
            <a:endParaRPr/>
          </a:p>
        </p:txBody>
      </p:sp>
      <p:sp>
        <p:nvSpPr>
          <p:cNvPr id="542" name="Google Shape;542;p59"/>
          <p:cNvSpPr txBox="1"/>
          <p:nvPr>
            <p:ph idx="4" type="body"/>
          </p:nvPr>
        </p:nvSpPr>
        <p:spPr>
          <a:xfrm>
            <a:off x="4751388" y="2347913"/>
            <a:ext cx="3840162" cy="359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The large burst of thrombin required to produce hemostasis is produced during this phase 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It begins when factor X is activated by factors IV (calcium), VII, and IX on the surface platelet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Char char="⚫"/>
            </a:pPr>
            <a:r>
              <a:rPr lang="en-US"/>
              <a:t>It produces a positive feedback mechanism that produces enough thrombin to activate fibrin </a:t>
            </a:r>
            <a:endParaRPr/>
          </a:p>
          <a:p>
            <a:pPr indent="-220027" lvl="0" marL="349250" rtl="0" algn="l">
              <a:spcBef>
                <a:spcPts val="1600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Intima </a:t>
            </a:r>
            <a:endParaRPr/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6200" y="1458913"/>
            <a:ext cx="5029200" cy="524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The intima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The inner layer, separating the flowing of blood from the vessel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Forms a barrier separating the fluid contents within the blood vessel (red blood cells, white blood cells, albumin, globulins, fibrinogen, and platelets) </a:t>
            </a:r>
            <a:r>
              <a:rPr lang="en-US" sz="1400">
                <a:solidFill>
                  <a:srgbClr val="595959"/>
                </a:solidFill>
              </a:rPr>
              <a:t>from the thrombogenic material (collagen and procoagulants) found in the middle layer, within the subendothelial space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The smooth endothelial lining physically repels the blood components away from the vessel wall, preventing activation of the clotting mechanisms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Primarily made of endothelial cells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Endothelial secretes: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vWF- procoagulant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Tissue Factor- procoagulant 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Prostacyclin- vasodilate</a:t>
            </a:r>
            <a:endParaRPr sz="1400"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/>
              <a:t>Nitric oxide vasodilate </a:t>
            </a:r>
            <a:endParaRPr sz="1400">
              <a:solidFill>
                <a:schemeClr val="dk1"/>
              </a:solidFill>
            </a:endParaRPr>
          </a:p>
          <a:p>
            <a:pPr indent="-224790" lvl="1" marL="685800" rtl="0" algn="l">
              <a:spcBef>
                <a:spcPts val="6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sz="1600"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450" y="2057400"/>
            <a:ext cx="36385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400" y="2971800"/>
            <a:ext cx="1073150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idx="4294967295" type="title"/>
          </p:nvPr>
        </p:nvSpPr>
        <p:spPr>
          <a:xfrm>
            <a:off x="457200" y="1524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5559C"/>
                </a:solidFill>
              </a:rPr>
              <a:t>Fibrinolysis</a:t>
            </a:r>
            <a:endParaRPr/>
          </a:p>
        </p:txBody>
      </p:sp>
      <p:pic>
        <p:nvPicPr>
          <p:cNvPr descr="fibrinolysis.jpg" id="549" name="Google Shape;549;p6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447800"/>
            <a:ext cx="7848600" cy="48291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np442737" id="554" name="Google Shape;554;p61"/>
          <p:cNvPicPr preferRelativeResize="0"/>
          <p:nvPr/>
        </p:nvPicPr>
        <p:blipFill rotWithShape="1">
          <a:blip r:embed="rId3">
            <a:alphaModFix/>
          </a:blip>
          <a:srcRect b="0" l="0" r="0" t="4529"/>
          <a:stretch/>
        </p:blipFill>
        <p:spPr>
          <a:xfrm>
            <a:off x="761206" y="984250"/>
            <a:ext cx="7243763" cy="55689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555" name="Google Shape;555;p61"/>
          <p:cNvSpPr/>
          <p:nvPr/>
        </p:nvSpPr>
        <p:spPr>
          <a:xfrm>
            <a:off x="2971800" y="304800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8579B"/>
                </a:solidFill>
                <a:latin typeface="Arial"/>
                <a:ea typeface="Arial"/>
                <a:cs typeface="Arial"/>
                <a:sym typeface="Arial"/>
              </a:rPr>
              <a:t>Fibrinolysis</a:t>
            </a:r>
            <a:endParaRPr/>
          </a:p>
        </p:txBody>
      </p:sp>
      <p:sp>
        <p:nvSpPr>
          <p:cNvPr id="556" name="Google Shape;556;p61"/>
          <p:cNvSpPr/>
          <p:nvPr/>
        </p:nvSpPr>
        <p:spPr>
          <a:xfrm>
            <a:off x="4383088" y="3581400"/>
            <a:ext cx="3617912" cy="2895600"/>
          </a:xfrm>
          <a:prstGeom prst="rect">
            <a:avLst/>
          </a:prstGeom>
          <a:noFill/>
          <a:ln cap="flat" cmpd="sng" w="38100">
            <a:solidFill>
              <a:srgbClr val="277A9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dir="5400000" dist="254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/>
          <p:nvPr>
            <p:ph idx="4294967295" type="title"/>
          </p:nvPr>
        </p:nvSpPr>
        <p:spPr>
          <a:xfrm>
            <a:off x="0" y="123825"/>
            <a:ext cx="8915400" cy="1171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    </a:t>
            </a:r>
            <a:r>
              <a:rPr b="1" lang="en-US">
                <a:solidFill>
                  <a:srgbClr val="15559C"/>
                </a:solidFill>
              </a:rPr>
              <a:t>The Components of Fibrinolysis</a:t>
            </a:r>
            <a:endParaRPr/>
          </a:p>
        </p:txBody>
      </p:sp>
      <p:sp>
        <p:nvSpPr>
          <p:cNvPr id="562" name="Google Shape;562;p62"/>
          <p:cNvSpPr txBox="1"/>
          <p:nvPr>
            <p:ph idx="4294967295" type="body"/>
          </p:nvPr>
        </p:nvSpPr>
        <p:spPr>
          <a:xfrm>
            <a:off x="0" y="1447800"/>
            <a:ext cx="3733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Char char="⚫"/>
            </a:pPr>
            <a:r>
              <a:rPr lang="en-US" u="sng">
                <a:solidFill>
                  <a:srgbClr val="FF0000"/>
                </a:solidFill>
              </a:rPr>
              <a:t>Plasminogen (inactive)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Made in the liver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Circulates in bloodstream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Char char="⚫"/>
            </a:pPr>
            <a:r>
              <a:rPr b="1" lang="en-US">
                <a:solidFill>
                  <a:schemeClr val="dk1"/>
                </a:solidFill>
              </a:rPr>
              <a:t>Incorporated into thrombus during clot formation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Char char="⚫"/>
            </a:pPr>
            <a:r>
              <a:rPr lang="en-US" u="sng">
                <a:solidFill>
                  <a:srgbClr val="C00000"/>
                </a:solidFill>
              </a:rPr>
              <a:t>Plasmin (active)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Activated form of plasminogen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Char char="⚫"/>
            </a:pPr>
            <a:r>
              <a:rPr lang="en-US">
                <a:solidFill>
                  <a:schemeClr val="dk1"/>
                </a:solidFill>
              </a:rPr>
              <a:t>An enzyme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63" name="Google Shape;563;p62"/>
          <p:cNvSpPr txBox="1"/>
          <p:nvPr>
            <p:ph idx="4294967295" type="body"/>
          </p:nvPr>
        </p:nvSpPr>
        <p:spPr>
          <a:xfrm>
            <a:off x="3810000" y="1447800"/>
            <a:ext cx="5334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b="1" lang="en-US" sz="1800" u="sng">
                <a:solidFill>
                  <a:srgbClr val="0070C0"/>
                </a:solidFill>
              </a:rPr>
              <a:t>Tissue plasminogen activator (tPA)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 u="sng">
                <a:solidFill>
                  <a:schemeClr val="dk1"/>
                </a:solidFill>
              </a:rPr>
              <a:t>Produced by endothelial cell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b="1" lang="en-US" sz="1800">
                <a:solidFill>
                  <a:schemeClr val="dk1"/>
                </a:solidFill>
              </a:rPr>
              <a:t>Release is stimulated by clot formation </a:t>
            </a:r>
            <a:r>
              <a:rPr lang="en-US" sz="1800">
                <a:solidFill>
                  <a:schemeClr val="dk1"/>
                </a:solidFill>
              </a:rPr>
              <a:t>(thrombin) 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Binds avidly to fibrin in clot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b="1" lang="en-US" sz="1800" u="sng">
                <a:solidFill>
                  <a:srgbClr val="0070C0"/>
                </a:solidFill>
              </a:rPr>
              <a:t>Urokinase plasminogen activator (uPA)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 u="sng">
                <a:solidFill>
                  <a:schemeClr val="dk1"/>
                </a:solidFill>
              </a:rPr>
              <a:t>Limited amounts in blood  (produced in kidneys)</a:t>
            </a:r>
            <a:endParaRPr sz="1800">
              <a:solidFill>
                <a:schemeClr val="dk1"/>
              </a:solidFill>
            </a:endParaRPr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Most widely used thrombolytic agent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Used in peripheral arteries and grafts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980"/>
              <a:buChar char="⚫"/>
            </a:pPr>
            <a:r>
              <a:rPr b="1" lang="en-US" sz="1800" u="sng">
                <a:solidFill>
                  <a:srgbClr val="0070C0"/>
                </a:solidFill>
              </a:rPr>
              <a:t>Streptokinase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 u="sng">
                <a:solidFill>
                  <a:schemeClr val="dk1"/>
                </a:solidFill>
              </a:rPr>
              <a:t>Non-physiologic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Produced by beta streptococci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Char char="⚫"/>
            </a:pPr>
            <a:r>
              <a:rPr lang="en-US" sz="1800">
                <a:solidFill>
                  <a:schemeClr val="dk1"/>
                </a:solidFill>
              </a:rPr>
              <a:t>Little affinity for fibrin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>
            <p:ph idx="4294967295" type="title"/>
          </p:nvPr>
        </p:nvSpPr>
        <p:spPr>
          <a:xfrm>
            <a:off x="685800" y="381000"/>
            <a:ext cx="7793037" cy="790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Fibrinolysis</a:t>
            </a:r>
            <a:endParaRPr/>
          </a:p>
        </p:txBody>
      </p:sp>
      <p:sp>
        <p:nvSpPr>
          <p:cNvPr id="569" name="Google Shape;569;p63"/>
          <p:cNvSpPr txBox="1"/>
          <p:nvPr>
            <p:ph idx="4294967295" type="body"/>
          </p:nvPr>
        </p:nvSpPr>
        <p:spPr>
          <a:xfrm>
            <a:off x="390525" y="609600"/>
            <a:ext cx="8382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3300"/>
              <a:buFont typeface="Noto Sans Symbols"/>
              <a:buNone/>
            </a:pPr>
            <a:r>
              <a:rPr lang="en-US" sz="3000"/>
              <a:t>	     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Clot is formed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Font typeface="Times"/>
              <a:buChar char="•"/>
            </a:pPr>
            <a:r>
              <a:rPr b="1" lang="en-US" sz="2000">
                <a:solidFill>
                  <a:srgbClr val="FF0000"/>
                </a:solidFill>
              </a:rPr>
              <a:t>Plasminogen</a:t>
            </a:r>
            <a:r>
              <a:rPr lang="en-US" sz="2000"/>
              <a:t> </a:t>
            </a:r>
            <a:r>
              <a:rPr lang="en-US" sz="2000">
                <a:solidFill>
                  <a:schemeClr val="dk1"/>
                </a:solidFill>
              </a:rPr>
              <a:t>is incorporated into clot 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Font typeface="Times"/>
              <a:buChar char="•"/>
            </a:pPr>
            <a:r>
              <a:rPr lang="en-US" sz="1800">
                <a:solidFill>
                  <a:schemeClr val="dk1"/>
                </a:solidFill>
              </a:rPr>
              <a:t>(think of this as an internal ‘kill switch’, it’s embedded, lurking….waiting…)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Font typeface="Times"/>
              <a:buChar char="•"/>
            </a:pPr>
            <a:r>
              <a:rPr lang="en-US" sz="1800">
                <a:solidFill>
                  <a:schemeClr val="dk1"/>
                </a:solidFill>
              </a:rPr>
              <a:t>Plasmin (activated) </a:t>
            </a:r>
            <a:r>
              <a:rPr b="1" lang="en-US" sz="1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→</a:t>
            </a:r>
            <a:r>
              <a:rPr lang="en-US" sz="1800">
                <a:solidFill>
                  <a:schemeClr val="dk1"/>
                </a:solidFill>
              </a:rPr>
              <a:t> digests </a:t>
            </a:r>
            <a:r>
              <a:rPr lang="en-US" sz="1800">
                <a:solidFill>
                  <a:srgbClr val="FF0000"/>
                </a:solidFill>
              </a:rPr>
              <a:t>fibrin, fibrinogen, prothrombin, Factors Va, VIIIa and XIIa</a:t>
            </a:r>
            <a:endParaRPr/>
          </a:p>
          <a:p>
            <a:pPr indent="-336549" lvl="1" marL="685800" rtl="0" algn="l">
              <a:spcBef>
                <a:spcPts val="600"/>
              </a:spcBef>
              <a:spcAft>
                <a:spcPts val="0"/>
              </a:spcAft>
              <a:buSzPts val="1980"/>
              <a:buFont typeface="Times"/>
              <a:buChar char="•"/>
            </a:pPr>
            <a:r>
              <a:rPr lang="en-US" sz="1800">
                <a:solidFill>
                  <a:srgbClr val="FF0000"/>
                </a:solidFill>
              </a:rPr>
              <a:t>Plasmin breaks down fibrin into fibrin degradation products 		(the ‘cleaner’)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/>
          <p:nvPr>
            <p:ph idx="4294967295" type="title"/>
          </p:nvPr>
        </p:nvSpPr>
        <p:spPr>
          <a:xfrm>
            <a:off x="893763" y="296863"/>
            <a:ext cx="7793037" cy="869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8579B"/>
                </a:solidFill>
              </a:rPr>
              <a:t>Fibrinolysis</a:t>
            </a:r>
            <a:endParaRPr/>
          </a:p>
        </p:txBody>
      </p:sp>
      <p:cxnSp>
        <p:nvCxnSpPr>
          <p:cNvPr id="575" name="Google Shape;575;p64"/>
          <p:cNvCxnSpPr/>
          <p:nvPr/>
        </p:nvCxnSpPr>
        <p:spPr>
          <a:xfrm>
            <a:off x="3657600" y="3886200"/>
            <a:ext cx="2667000" cy="158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6" name="Google Shape;576;p64"/>
          <p:cNvCxnSpPr/>
          <p:nvPr/>
        </p:nvCxnSpPr>
        <p:spPr>
          <a:xfrm rot="5400000">
            <a:off x="5676901" y="3771900"/>
            <a:ext cx="2667000" cy="317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7" name="Google Shape;577;p64"/>
          <p:cNvSpPr/>
          <p:nvPr/>
        </p:nvSpPr>
        <p:spPr>
          <a:xfrm>
            <a:off x="3429000" y="2590800"/>
            <a:ext cx="914400" cy="533400"/>
          </a:xfrm>
          <a:prstGeom prst="ellipse">
            <a:avLst/>
          </a:prstGeom>
          <a:noFill/>
          <a:ln cap="flat" cmpd="dbl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4"/>
          <p:cNvSpPr/>
          <p:nvPr/>
        </p:nvSpPr>
        <p:spPr>
          <a:xfrm>
            <a:off x="3200400" y="4648200"/>
            <a:ext cx="990600" cy="533400"/>
          </a:xfrm>
          <a:prstGeom prst="ellipse">
            <a:avLst/>
          </a:prstGeom>
          <a:noFill/>
          <a:ln cap="flat" cmpd="dbl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brinolysis" id="579" name="Google Shape;5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166813"/>
            <a:ext cx="7446963" cy="54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Thromboelastogram (TEG)</a:t>
            </a:r>
            <a:endParaRPr/>
          </a:p>
        </p:txBody>
      </p:sp>
      <p:pic>
        <p:nvPicPr>
          <p:cNvPr id="586" name="Google Shape;586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" y="1828800"/>
            <a:ext cx="4633912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5"/>
          <p:cNvSpPr txBox="1"/>
          <p:nvPr/>
        </p:nvSpPr>
        <p:spPr>
          <a:xfrm>
            <a:off x="4570413" y="2209800"/>
            <a:ext cx="4573587" cy="3478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R: reaction time, the interval to initial clot formation. R requires thrombin (IIa) formation and prolongation is usually indicative of intrinsic pathway factor deficiency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K: the clot formation time. K is prolonged in deficiencies of thrombin formation or generation of fibrin to fibrinogen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 angle: measures speed of clot formation. The alpha angle is similar to K and is affected by the same factors that prolong K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MA: measure of absolute strength of a fully formed clot. MA reflects primarily platelet number and function.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LY30: is used as a measure of fibrinolysis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TEG</a:t>
            </a:r>
            <a:endParaRPr/>
          </a:p>
        </p:txBody>
      </p:sp>
      <p:pic>
        <p:nvPicPr>
          <p:cNvPr id="594" name="Google Shape;594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3748" t="0"/>
          <a:stretch/>
        </p:blipFill>
        <p:spPr>
          <a:xfrm>
            <a:off x="228599" y="1749424"/>
            <a:ext cx="8682229" cy="37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/>
          <p:nvPr/>
        </p:nvSpPr>
        <p:spPr>
          <a:xfrm>
            <a:off x="762000" y="2600325"/>
            <a:ext cx="8020050" cy="769938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38099">
              <a:schemeClr val="lt2">
                <a:alpha val="7490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15D7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Anticoagulant Pharmacology</a:t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2133600" y="2457450"/>
            <a:ext cx="247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6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975"/>
            <a:ext cx="9139238" cy="68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Procoagulants, Anticoagulants, &amp; Fibrinolytic Activities </a:t>
            </a:r>
            <a:endParaRPr/>
          </a:p>
        </p:txBody>
      </p:sp>
      <p:graphicFrame>
        <p:nvGraphicFramePr>
          <p:cNvPr id="149" name="Google Shape;149;p7"/>
          <p:cNvGraphicFramePr/>
          <p:nvPr/>
        </p:nvGraphicFramePr>
        <p:xfrm>
          <a:off x="549275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{4E7589C3-7313-4789-81DE-637CD601461A}</a:tableStyleId>
              </a:tblPr>
              <a:tblGrid>
                <a:gridCol w="2680750"/>
                <a:gridCol w="2680750"/>
                <a:gridCol w="2680750"/>
              </a:tblGrid>
              <a:tr h="37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Property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Mediator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Function 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100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Procoagulant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Coagulation factors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Collagen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vWF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Fibronectin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Thrombomodulin </a:t>
                      </a:r>
                      <a:endParaRPr sz="1200"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Coagulation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Tensile strength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Adhesion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Mediates cell adhesion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Regulate anticoagulant pathway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82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Anticoagulant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Antithrombin III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Tissue pathway factor inhibitor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Protein</a:t>
                      </a:r>
                      <a:r>
                        <a:rPr lang="en-US" sz="1200"/>
                        <a:t> C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Protein 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Degrades factors XII, XI, X, IX, &amp; II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Inhibits</a:t>
                      </a:r>
                      <a:r>
                        <a:rPr lang="en-US" sz="1200"/>
                        <a:t> tissue factor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Degrades</a:t>
                      </a:r>
                      <a:r>
                        <a:rPr lang="en-US" sz="1200"/>
                        <a:t> V &amp;VII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Cofactor for protein C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82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Vasodilation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Nitric oxide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Prostacyclin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Vasodilates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Vasodilates, inhibits aggregation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Both promote smooth-muscle relaxation 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64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Vasoconstriction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Thromboxane</a:t>
                      </a:r>
                      <a:r>
                        <a:rPr lang="en-US" sz="1200"/>
                        <a:t> A2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ADP (adenosine diphosphate)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Serotonin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Vasoconstriction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Vasoconstriction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Vasoconstriction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64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Fibrinolytic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Plasminogen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tPA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Urokinase</a:t>
                      </a:r>
                      <a:endParaRPr sz="1200"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Converts to plasmin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Activates plasmin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Activates plasmin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45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Antifibrinolytic</a:t>
                      </a:r>
                      <a:endParaRPr sz="1200"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Plasminogen activator inhibitor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A-Antiplasmin</a:t>
                      </a:r>
                      <a:endParaRPr sz="1200"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Inactivates tPA, urokinase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Inhibits plasmin</a:t>
                      </a:r>
                      <a:r>
                        <a:rPr lang="en-US" sz="1200"/>
                        <a:t> </a:t>
                      </a:r>
                      <a:endParaRPr sz="1200"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5"/>
            <a:ext cx="9139238" cy="6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type="title"/>
          </p:nvPr>
        </p:nvSpPr>
        <p:spPr>
          <a:xfrm>
            <a:off x="762000" y="304800"/>
            <a:ext cx="7772400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5C77"/>
                </a:solidFill>
              </a:rPr>
              <a:t>Antifibrinolytic Pharmacology</a:t>
            </a:r>
            <a:endParaRPr/>
          </a:p>
        </p:txBody>
      </p:sp>
      <p:sp>
        <p:nvSpPr>
          <p:cNvPr id="625" name="Google Shape;625;p71"/>
          <p:cNvSpPr txBox="1"/>
          <p:nvPr>
            <p:ph idx="1" type="body"/>
          </p:nvPr>
        </p:nvSpPr>
        <p:spPr>
          <a:xfrm>
            <a:off x="485775" y="1333500"/>
            <a:ext cx="3581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 sz="2800" u="sng">
                <a:solidFill>
                  <a:schemeClr val="dk1"/>
                </a:solidFill>
              </a:rPr>
              <a:t>Aprotinin: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potent plasmin inhibitor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</a:rPr>
              <a:t>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leads to slowed fibrin breakdown</a:t>
            </a:r>
            <a:endParaRPr/>
          </a:p>
          <a:p>
            <a:pPr indent="-155638" lvl="1" marL="685800" rtl="0" algn="l">
              <a:spcBef>
                <a:spcPts val="600"/>
              </a:spcBef>
              <a:spcAft>
                <a:spcPts val="0"/>
              </a:spcAft>
              <a:buSzPct val="1100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used during cardiac surgery to decrease bleeding</a:t>
            </a:r>
            <a:endParaRPr/>
          </a:p>
          <a:p>
            <a:pPr indent="-220249" lvl="1" marL="685800" rtl="0" algn="l">
              <a:spcBef>
                <a:spcPts val="600"/>
              </a:spcBef>
              <a:spcAft>
                <a:spcPts val="0"/>
              </a:spcAft>
              <a:buSzPct val="109999"/>
              <a:buNone/>
            </a:pPr>
            <a:r>
              <a:t/>
            </a:r>
            <a:endParaRPr/>
          </a:p>
          <a:p>
            <a:pPr indent="-220249" lvl="1" marL="685800" rtl="0" algn="l">
              <a:spcBef>
                <a:spcPts val="600"/>
              </a:spcBef>
              <a:spcAft>
                <a:spcPts val="0"/>
              </a:spcAft>
              <a:buSzPct val="109999"/>
              <a:buNone/>
            </a:pPr>
            <a:r>
              <a:t/>
            </a:r>
            <a:endParaRPr/>
          </a:p>
        </p:txBody>
      </p:sp>
      <p:sp>
        <p:nvSpPr>
          <p:cNvPr id="626" name="Google Shape;626;p71"/>
          <p:cNvSpPr txBox="1"/>
          <p:nvPr>
            <p:ph idx="2" type="body"/>
          </p:nvPr>
        </p:nvSpPr>
        <p:spPr>
          <a:xfrm>
            <a:off x="3943350" y="1524000"/>
            <a:ext cx="50673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/>
              <a:t>                                                </a:t>
            </a:r>
            <a:r>
              <a:rPr lang="en-US">
                <a:solidFill>
                  <a:srgbClr val="FF0000"/>
                </a:solidFill>
              </a:rPr>
              <a:t>FIBRIN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 sz="2400">
                <a:solidFill>
                  <a:srgbClr val="FF0000"/>
                </a:solidFill>
              </a:rPr>
              <a:t>PLASMINOGEN</a:t>
            </a:r>
            <a:r>
              <a:rPr lang="en-US"/>
              <a:t>          </a:t>
            </a:r>
            <a:r>
              <a:rPr lang="en-US" sz="2400"/>
              <a:t>PLASMIN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 sz="2400"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 sz="2400"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t/>
            </a:r>
            <a:endParaRPr sz="2400"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 sz="2400"/>
              <a:t>				          </a:t>
            </a:r>
            <a:r>
              <a:rPr lang="en-US" sz="2400">
                <a:solidFill>
                  <a:srgbClr val="FF0000"/>
                </a:solidFill>
              </a:rPr>
              <a:t>FIBRIN 				        					SPLIT</a:t>
            </a:r>
            <a:endParaRPr/>
          </a:p>
          <a:p>
            <a:pPr indent="-349250" lvl="0" marL="349250" rtl="0" algn="l">
              <a:spcBef>
                <a:spcPts val="1600"/>
              </a:spcBef>
              <a:spcAft>
                <a:spcPts val="0"/>
              </a:spcAft>
              <a:buSzPct val="110000"/>
              <a:buFont typeface="Noto Sans Symbols"/>
              <a:buNone/>
            </a:pPr>
            <a:r>
              <a:rPr lang="en-US" sz="2400">
                <a:solidFill>
                  <a:srgbClr val="FF0000"/>
                </a:solidFill>
              </a:rPr>
              <a:t>				       PRODUCTS</a:t>
            </a:r>
            <a:endParaRPr/>
          </a:p>
        </p:txBody>
      </p:sp>
      <p:cxnSp>
        <p:nvCxnSpPr>
          <p:cNvPr id="627" name="Google Shape;627;p71"/>
          <p:cNvCxnSpPr/>
          <p:nvPr/>
        </p:nvCxnSpPr>
        <p:spPr>
          <a:xfrm>
            <a:off x="6172200" y="3429000"/>
            <a:ext cx="609600" cy="1588"/>
          </a:xfrm>
          <a:prstGeom prst="straightConnector1">
            <a:avLst/>
          </a:prstGeom>
          <a:noFill/>
          <a:ln cap="flat" cmpd="sng" w="12700">
            <a:solidFill>
              <a:srgbClr val="277A9D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71"/>
          <p:cNvCxnSpPr/>
          <p:nvPr/>
        </p:nvCxnSpPr>
        <p:spPr>
          <a:xfrm rot="5400000">
            <a:off x="6592094" y="3542506"/>
            <a:ext cx="3124200" cy="1588"/>
          </a:xfrm>
          <a:prstGeom prst="straightConnector1">
            <a:avLst/>
          </a:prstGeom>
          <a:noFill/>
          <a:ln cap="flat" cmpd="sng" w="12700">
            <a:solidFill>
              <a:srgbClr val="277A9D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71"/>
          <p:cNvCxnSpPr/>
          <p:nvPr/>
        </p:nvCxnSpPr>
        <p:spPr>
          <a:xfrm flipH="1" rot="-5400000">
            <a:off x="6764338" y="3124200"/>
            <a:ext cx="1066800" cy="685800"/>
          </a:xfrm>
          <a:prstGeom prst="straightConnector1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71"/>
          <p:cNvCxnSpPr/>
          <p:nvPr/>
        </p:nvCxnSpPr>
        <p:spPr>
          <a:xfrm rot="-5400000">
            <a:off x="6726238" y="3124200"/>
            <a:ext cx="1143000" cy="609600"/>
          </a:xfrm>
          <a:prstGeom prst="straightConnector1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 txBox="1"/>
          <p:nvPr>
            <p:ph idx="4294967295" type="title"/>
          </p:nvPr>
        </p:nvSpPr>
        <p:spPr>
          <a:xfrm>
            <a:off x="609600" y="228600"/>
            <a:ext cx="77930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8579B"/>
                </a:solidFill>
              </a:rPr>
              <a:t>Antifibrinolytic</a:t>
            </a:r>
            <a:endParaRPr>
              <a:solidFill>
                <a:srgbClr val="18579B"/>
              </a:solidFill>
            </a:endParaRPr>
          </a:p>
        </p:txBody>
      </p:sp>
      <p:sp>
        <p:nvSpPr>
          <p:cNvPr id="636" name="Google Shape;636;p72"/>
          <p:cNvSpPr txBox="1"/>
          <p:nvPr>
            <p:ph idx="4294967295" type="body"/>
          </p:nvPr>
        </p:nvSpPr>
        <p:spPr>
          <a:xfrm>
            <a:off x="988828" y="1019175"/>
            <a:ext cx="75438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 u="sng">
                <a:solidFill>
                  <a:schemeClr val="dk1"/>
                </a:solidFill>
              </a:rPr>
              <a:t>Amicar &amp; Tranexamic Acid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b="1" lang="en-US" sz="2400">
                <a:solidFill>
                  <a:srgbClr val="FF0000"/>
                </a:solidFill>
              </a:rPr>
              <a:t>Inhibits</a:t>
            </a:r>
            <a:r>
              <a:rPr b="1" lang="en-US" sz="2400"/>
              <a:t> </a:t>
            </a:r>
            <a:r>
              <a:rPr lang="en-US" sz="2400">
                <a:solidFill>
                  <a:schemeClr val="dk1"/>
                </a:solidFill>
              </a:rPr>
              <a:t>activation of </a:t>
            </a:r>
            <a:r>
              <a:rPr b="1" lang="en-US" sz="2400">
                <a:solidFill>
                  <a:srgbClr val="FF0000"/>
                </a:solidFill>
              </a:rPr>
              <a:t>plasminogen to plasmin </a:t>
            </a:r>
            <a:r>
              <a:rPr lang="en-US" sz="2400">
                <a:solidFill>
                  <a:schemeClr val="dk1"/>
                </a:solidFill>
              </a:rPr>
              <a:t>by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competitive inhibition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At higher doses can directly inhibit plasmin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Amicar: loading dose is 50 mg/kg over 30 minutes followed by 25 mg/kg/hr until post op (used during open heart procedures)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TXA: 0.5-1 g (orthopedic protocol: 20mg/kg), usually 1 g before incision and 1 g after incision 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lang="en-US" sz="2400">
                <a:solidFill>
                  <a:schemeClr val="dk1"/>
                </a:solidFill>
              </a:rPr>
              <a:t>TXA more potent than Amicar </a:t>
            </a:r>
            <a:endParaRPr sz="2400"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640"/>
              <a:buChar char="⚫"/>
            </a:pPr>
            <a:r>
              <a:rPr b="1" lang="en-US" sz="2400">
                <a:solidFill>
                  <a:srgbClr val="C00000"/>
                </a:solidFill>
              </a:rPr>
              <a:t>Pharmacology </a:t>
            </a:r>
            <a:endParaRPr/>
          </a:p>
          <a:p>
            <a:pPr indent="-282575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slowed fibrin breakdown</a:t>
            </a:r>
            <a:endParaRPr/>
          </a:p>
          <a:p>
            <a:pPr indent="-282575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Used to control hemorrhage associated with increased plasminogen activation </a:t>
            </a:r>
            <a:r>
              <a:rPr lang="en-US"/>
              <a:t>(</a:t>
            </a:r>
            <a:r>
              <a:rPr lang="en-US">
                <a:solidFill>
                  <a:srgbClr val="FF0000"/>
                </a:solidFill>
              </a:rPr>
              <a:t>hyperfibrinolysis</a:t>
            </a:r>
            <a:r>
              <a:rPr lang="en-US"/>
              <a:t>)</a:t>
            </a:r>
            <a:r>
              <a:rPr lang="en-US" sz="1700"/>
              <a:t> </a:t>
            </a:r>
            <a:endParaRPr/>
          </a:p>
          <a:p>
            <a:pPr indent="-163830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3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TXA</a:t>
            </a:r>
            <a:endParaRPr/>
          </a:p>
        </p:txBody>
      </p:sp>
      <p:sp>
        <p:nvSpPr>
          <p:cNvPr id="643" name="Google Shape;643;p73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Contraindications: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History of CVA/TIA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Recent MI (within a year)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Cardiac stents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Prior DVT or PE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Renal insufficiency (serum creatinine greater than 1.2)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Active intravascular clotting 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420"/>
              <a:buChar char="⚫"/>
            </a:pPr>
            <a:r>
              <a:rPr lang="en-US"/>
              <a:t>Color vision disorders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09538"/>
            <a:ext cx="8991600" cy="674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5"/>
          <p:cNvSpPr txBox="1"/>
          <p:nvPr>
            <p:ph type="title"/>
          </p:nvPr>
        </p:nvSpPr>
        <p:spPr>
          <a:xfrm>
            <a:off x="596900" y="-45720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Coagulation Tests</a:t>
            </a:r>
            <a:endParaRPr/>
          </a:p>
        </p:txBody>
      </p:sp>
      <p:graphicFrame>
        <p:nvGraphicFramePr>
          <p:cNvPr id="656" name="Google Shape;656;p75"/>
          <p:cNvGraphicFramePr/>
          <p:nvPr/>
        </p:nvGraphicFramePr>
        <p:xfrm>
          <a:off x="122238" y="106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{4E7589C3-7313-4789-81DE-637CD601461A}</a:tableStyleId>
              </a:tblPr>
              <a:tblGrid>
                <a:gridCol w="2997200"/>
                <a:gridCol w="2997200"/>
                <a:gridCol w="2997200"/>
              </a:tblGrid>
              <a:tr h="3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Laboratory Test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Value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Description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1188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Bleeding</a:t>
                      </a:r>
                      <a:r>
                        <a:rPr lang="en-US" sz="1200"/>
                        <a:t> time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3-7</a:t>
                      </a:r>
                      <a:r>
                        <a:rPr lang="en-US" sz="1200"/>
                        <a:t> minutes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Measures</a:t>
                      </a:r>
                      <a:r>
                        <a:rPr lang="en-US" sz="1200"/>
                        <a:t> platelet function: adhesion, aggregation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Not considered a routine test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Modest prolongations do no predict surgical bleeding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Altered by aspiring and NSAIDs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64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Platelet count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150,000-350,000 mm3</a:t>
                      </a:r>
                      <a:r>
                        <a:rPr lang="en-US" sz="1200"/>
                        <a:t> 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Thrombocytopenic: &lt;100,000 mm3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Surgical risk:</a:t>
                      </a:r>
                      <a:r>
                        <a:rPr lang="en-US" sz="1200"/>
                        <a:t> &lt; 50,000 mm3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Spontaneous bleeding: &lt;20,000 mm3 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64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Prothrombin time (PT)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Average</a:t>
                      </a:r>
                      <a:r>
                        <a:rPr lang="en-US" sz="1200"/>
                        <a:t> normal: 12-14 sec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Prolonged</a:t>
                      </a:r>
                      <a:r>
                        <a:rPr lang="en-US" sz="1200"/>
                        <a:t> with: Extrinsic pathway disorder, common pathway disorder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Altered by coumarin derivatives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Activated</a:t>
                      </a:r>
                      <a:r>
                        <a:rPr lang="en-US" sz="1200"/>
                        <a:t> partial thromboplastin time (aPTT) (intrinsic and common pathway)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Average</a:t>
                      </a:r>
                      <a:r>
                        <a:rPr lang="en-US" sz="1200"/>
                        <a:t> normal: 25-32 seconds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Prolonged with:</a:t>
                      </a:r>
                      <a:r>
                        <a:rPr lang="en-US" sz="1200"/>
                        <a:t> intrinsic and common pathway disorder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Altered by lovenox and heparin 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9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Thrombin time (common pathway)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8-12 seconds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Measures fibrinoge</a:t>
                      </a:r>
                      <a:r>
                        <a:rPr lang="en-US" sz="1200"/>
                        <a:t>n to fibrin reaction 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Activated clotting time (ACT)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80-150</a:t>
                      </a:r>
                      <a:r>
                        <a:rPr lang="en-US" sz="1200"/>
                        <a:t> seconds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Guides anticoagulation dosing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Fibrinogoen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&gt; 150 mg/dL; 200-350 mg/mL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Measures fibrinogen level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7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Antithrombin III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80-120%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Measures antithrombin III</a:t>
                      </a:r>
                      <a:r>
                        <a:rPr lang="en-US" sz="1200"/>
                        <a:t> levels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Severely depressed in DIC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INR</a:t>
            </a:r>
            <a:endParaRPr/>
          </a:p>
        </p:txBody>
      </p:sp>
      <p:sp>
        <p:nvSpPr>
          <p:cNvPr id="663" name="Google Shape;663;p76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 international normalized ratio is a calculation that standardizes PT results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Based on the ratio between the patients PT and the standard mean PT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Normal value in healthy patients is 1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Target for patients on warfarin  is 2-3 times control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7"/>
          <p:cNvSpPr/>
          <p:nvPr/>
        </p:nvSpPr>
        <p:spPr>
          <a:xfrm>
            <a:off x="1905000" y="2667000"/>
            <a:ext cx="5767388" cy="769938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38099">
              <a:schemeClr val="lt2">
                <a:alpha val="7490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15D77"/>
                </a:solidFill>
                <a:latin typeface="Arial"/>
                <a:ea typeface="Arial"/>
                <a:cs typeface="Arial"/>
                <a:sym typeface="Arial"/>
              </a:rPr>
              <a:t>Coagulation Disorders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76400"/>
            <a:ext cx="8550275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/>
          <p:nvPr/>
        </p:nvSpPr>
        <p:spPr>
          <a:xfrm>
            <a:off x="1143000" y="457200"/>
            <a:ext cx="7200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15559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Von Willebrand’s disease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vWF Disease</a:t>
            </a:r>
            <a:endParaRPr/>
          </a:p>
        </p:txBody>
      </p:sp>
      <p:sp>
        <p:nvSpPr>
          <p:cNvPr id="682" name="Google Shape;682;p79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The MOST common inherited coagulation defect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Should be suspected in any patient who has an increased bleeding time despite a normal platelet count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Abnormal binding of vWF to platelet receptors or the more common form is characterized by insufficient production of vWF by endothelial cells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idx="4294967295" type="title"/>
          </p:nvPr>
        </p:nvSpPr>
        <p:spPr>
          <a:xfrm>
            <a:off x="838200" y="304800"/>
            <a:ext cx="7793038" cy="869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5D77"/>
                </a:solidFill>
              </a:rPr>
              <a:t>The Endothelial Cell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313" y="1828800"/>
            <a:ext cx="4976812" cy="3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609600"/>
            <a:ext cx="4400550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0"/>
          <p:cNvSpPr txBox="1"/>
          <p:nvPr/>
        </p:nvSpPr>
        <p:spPr>
          <a:xfrm>
            <a:off x="403225" y="468313"/>
            <a:ext cx="36576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Inheritance &amp; Incidence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of vWF disease</a:t>
            </a:r>
            <a:endParaRPr/>
          </a:p>
        </p:txBody>
      </p:sp>
      <p:pic>
        <p:nvPicPr>
          <p:cNvPr id="690" name="Google Shape;690;p80"/>
          <p:cNvPicPr preferRelativeResize="0"/>
          <p:nvPr/>
        </p:nvPicPr>
        <p:blipFill rotWithShape="1">
          <a:blip r:embed="rId4">
            <a:alphaModFix/>
          </a:blip>
          <a:srcRect b="11905" l="12858" r="7142" t="29680"/>
          <a:stretch/>
        </p:blipFill>
        <p:spPr>
          <a:xfrm>
            <a:off x="255588" y="1447800"/>
            <a:ext cx="4283075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0"/>
          <p:cNvPicPr preferRelativeResize="0"/>
          <p:nvPr/>
        </p:nvPicPr>
        <p:blipFill rotWithShape="1">
          <a:blip r:embed="rId5">
            <a:alphaModFix/>
          </a:blip>
          <a:srcRect b="19812" l="8975" r="8973" t="4716"/>
          <a:stretch/>
        </p:blipFill>
        <p:spPr>
          <a:xfrm>
            <a:off x="2336800" y="4572000"/>
            <a:ext cx="2092325" cy="1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0"/>
          <p:cNvPicPr preferRelativeResize="0"/>
          <p:nvPr/>
        </p:nvPicPr>
        <p:blipFill rotWithShape="1">
          <a:blip r:embed="rId6">
            <a:alphaModFix/>
          </a:blip>
          <a:srcRect b="12221" l="1665" r="64999" t="29999"/>
          <a:stretch/>
        </p:blipFill>
        <p:spPr>
          <a:xfrm>
            <a:off x="185738" y="4114800"/>
            <a:ext cx="1951037" cy="253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80"/>
          <p:cNvCxnSpPr/>
          <p:nvPr/>
        </p:nvCxnSpPr>
        <p:spPr>
          <a:xfrm>
            <a:off x="403225" y="1752600"/>
            <a:ext cx="4025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80"/>
          <p:cNvCxnSpPr/>
          <p:nvPr/>
        </p:nvCxnSpPr>
        <p:spPr>
          <a:xfrm>
            <a:off x="403225" y="2971800"/>
            <a:ext cx="4025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p80"/>
          <p:cNvCxnSpPr/>
          <p:nvPr/>
        </p:nvCxnSpPr>
        <p:spPr>
          <a:xfrm>
            <a:off x="1516063" y="3505200"/>
            <a:ext cx="119697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1"/>
          <p:cNvSpPr txBox="1"/>
          <p:nvPr>
            <p:ph idx="4294967295" type="title"/>
          </p:nvPr>
        </p:nvSpPr>
        <p:spPr>
          <a:xfrm>
            <a:off x="914400" y="328613"/>
            <a:ext cx="73628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5559C"/>
                </a:solidFill>
              </a:rPr>
              <a:t>Coagulation Disorders</a:t>
            </a:r>
            <a:endParaRPr/>
          </a:p>
        </p:txBody>
      </p:sp>
      <p:sp>
        <p:nvSpPr>
          <p:cNvPr id="702" name="Google Shape;702;p81"/>
          <p:cNvSpPr txBox="1"/>
          <p:nvPr>
            <p:ph idx="4294967295" type="body"/>
          </p:nvPr>
        </p:nvSpPr>
        <p:spPr>
          <a:xfrm>
            <a:off x="0" y="838200"/>
            <a:ext cx="4648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rgbClr val="FF0000"/>
                </a:solidFill>
              </a:rPr>
              <a:t>Insufficient production of vWF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i="1" lang="en-US" sz="1800">
                <a:solidFill>
                  <a:schemeClr val="dk1"/>
                </a:solidFill>
              </a:rPr>
              <a:t>or</a:t>
            </a:r>
            <a:r>
              <a:rPr lang="en-US" sz="1800">
                <a:solidFill>
                  <a:schemeClr val="dk1"/>
                </a:solidFill>
              </a:rPr>
              <a:t> abnormal attachment of VWF to the platelet receptor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 u="sng">
                <a:solidFill>
                  <a:schemeClr val="dk1"/>
                </a:solidFill>
              </a:rPr>
              <a:t>Patients present with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Normal platelet count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Normal APTT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Hx of bleeding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Poss. prolonged BT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 u="sng">
                <a:solidFill>
                  <a:schemeClr val="dk1"/>
                </a:solidFill>
              </a:rPr>
              <a:t>Treatment: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DDAVP </a:t>
            </a:r>
            <a:endParaRPr/>
          </a:p>
          <a:p>
            <a:pPr indent="-295275" lvl="3" marL="1263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>
                <a:solidFill>
                  <a:schemeClr val="dk1"/>
                </a:solidFill>
              </a:rPr>
              <a:t>releases endogenous vWF from the endothelial cell</a:t>
            </a:r>
            <a:endParaRPr b="1">
              <a:solidFill>
                <a:schemeClr val="dk1"/>
              </a:solidFill>
            </a:endParaRPr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FFP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Cryoprecipitate</a:t>
            </a:r>
            <a:endParaRPr/>
          </a:p>
          <a:p>
            <a:pPr indent="-295275" lvl="3" marL="1263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80"/>
              <a:buChar char="⚫"/>
            </a:pPr>
            <a:r>
              <a:rPr lang="en-US">
                <a:solidFill>
                  <a:schemeClr val="dk1"/>
                </a:solidFill>
              </a:rPr>
              <a:t>contains factors VIII, I, XIII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platelet activation 2.jpg" id="703" name="Google Shape;703;p8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963" y="1058863"/>
            <a:ext cx="4114800" cy="5257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704" name="Google Shape;704;p81"/>
          <p:cNvSpPr/>
          <p:nvPr/>
        </p:nvSpPr>
        <p:spPr>
          <a:xfrm>
            <a:off x="5029200" y="5562600"/>
            <a:ext cx="990600" cy="838200"/>
          </a:xfrm>
          <a:prstGeom prst="ellipse">
            <a:avLst/>
          </a:prstGeom>
          <a:noFill/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1"/>
          <p:cNvSpPr/>
          <p:nvPr/>
        </p:nvSpPr>
        <p:spPr>
          <a:xfrm>
            <a:off x="6477000" y="4572000"/>
            <a:ext cx="609600" cy="1828800"/>
          </a:xfrm>
          <a:prstGeom prst="ellipse">
            <a:avLst/>
          </a:prstGeom>
          <a:noFill/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2"/>
          <p:cNvSpPr txBox="1"/>
          <p:nvPr>
            <p:ph idx="4294967295" type="title"/>
          </p:nvPr>
        </p:nvSpPr>
        <p:spPr>
          <a:xfrm>
            <a:off x="762000" y="136525"/>
            <a:ext cx="7793038" cy="869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5559C"/>
                </a:solidFill>
              </a:rPr>
              <a:t>Coagulation Disorders</a:t>
            </a:r>
            <a:endParaRPr/>
          </a:p>
        </p:txBody>
      </p:sp>
      <p:sp>
        <p:nvSpPr>
          <p:cNvPr id="712" name="Google Shape;712;p82"/>
          <p:cNvSpPr txBox="1"/>
          <p:nvPr>
            <p:ph idx="4294967295" type="body"/>
          </p:nvPr>
        </p:nvSpPr>
        <p:spPr>
          <a:xfrm>
            <a:off x="103188" y="1295400"/>
            <a:ext cx="9040812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b="1" lang="en-US" sz="2000" u="sng">
                <a:solidFill>
                  <a:schemeClr val="dk1"/>
                </a:solidFill>
              </a:rPr>
              <a:t>Hemophilia A: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#2 most common </a:t>
            </a:r>
            <a:r>
              <a:rPr i="1" lang="en-US" sz="2000">
                <a:solidFill>
                  <a:srgbClr val="FF0000"/>
                </a:solidFill>
              </a:rPr>
              <a:t>inherited</a:t>
            </a:r>
            <a:r>
              <a:rPr i="1" lang="en-US" sz="2000"/>
              <a:t> </a:t>
            </a:r>
            <a:r>
              <a:rPr lang="en-US" sz="2000">
                <a:solidFill>
                  <a:schemeClr val="dk1"/>
                </a:solidFill>
              </a:rPr>
              <a:t>coagulation disorder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Females are carriers, primarily </a:t>
            </a:r>
            <a:r>
              <a:rPr b="1" lang="en-US" sz="2000">
                <a:solidFill>
                  <a:schemeClr val="dk1"/>
                </a:solidFill>
              </a:rPr>
              <a:t>males</a:t>
            </a:r>
            <a:r>
              <a:rPr lang="en-US" sz="2000">
                <a:solidFill>
                  <a:schemeClr val="dk1"/>
                </a:solidFill>
              </a:rPr>
              <a:t> are affected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 u="sng">
                <a:solidFill>
                  <a:srgbClr val="FF0000"/>
                </a:solidFill>
              </a:rPr>
              <a:t>Factor VIII:C </a:t>
            </a:r>
            <a:r>
              <a:rPr lang="en-US" sz="2000">
                <a:solidFill>
                  <a:srgbClr val="FF0000"/>
                </a:solidFill>
              </a:rPr>
              <a:t>(antihemophiliac factor) is deficient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 u="sng">
                <a:solidFill>
                  <a:schemeClr val="dk1"/>
                </a:solidFill>
              </a:rPr>
              <a:t>Treatment</a:t>
            </a:r>
            <a:r>
              <a:rPr b="1" lang="en-US" sz="2000">
                <a:solidFill>
                  <a:schemeClr val="dk1"/>
                </a:solidFill>
              </a:rPr>
              <a:t>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Factor VIII replacement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DDAVP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Cryoprecipitate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FFP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304800"/>
            <a:ext cx="8858250" cy="62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83"/>
          <p:cNvCxnSpPr/>
          <p:nvPr/>
        </p:nvCxnSpPr>
        <p:spPr>
          <a:xfrm>
            <a:off x="5486400" y="3962400"/>
            <a:ext cx="2819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8613775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6300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6"/>
          <p:cNvPicPr preferRelativeResize="0"/>
          <p:nvPr/>
        </p:nvPicPr>
        <p:blipFill rotWithShape="1">
          <a:blip r:embed="rId3">
            <a:alphaModFix/>
          </a:blip>
          <a:srcRect b="25000" l="0" r="0" t="0"/>
          <a:stretch/>
        </p:blipFill>
        <p:spPr>
          <a:xfrm>
            <a:off x="4191000" y="876300"/>
            <a:ext cx="42862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6"/>
          <p:cNvPicPr preferRelativeResize="0"/>
          <p:nvPr/>
        </p:nvPicPr>
        <p:blipFill rotWithShape="1">
          <a:blip r:embed="rId4">
            <a:alphaModFix/>
          </a:blip>
          <a:srcRect b="6500" l="12500" r="17000" t="15500"/>
          <a:stretch/>
        </p:blipFill>
        <p:spPr>
          <a:xfrm>
            <a:off x="304800" y="457200"/>
            <a:ext cx="3581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3581400"/>
            <a:ext cx="2376488" cy="25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>
            <p:ph idx="4294967295" type="title"/>
          </p:nvPr>
        </p:nvSpPr>
        <p:spPr>
          <a:xfrm>
            <a:off x="838200" y="381000"/>
            <a:ext cx="77930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8579B"/>
                </a:solidFill>
              </a:rPr>
              <a:t>Coagulation Disorders</a:t>
            </a:r>
            <a:endParaRPr/>
          </a:p>
        </p:txBody>
      </p:sp>
      <p:sp>
        <p:nvSpPr>
          <p:cNvPr id="745" name="Google Shape;745;p87"/>
          <p:cNvSpPr txBox="1"/>
          <p:nvPr>
            <p:ph idx="4294967295" type="body"/>
          </p:nvPr>
        </p:nvSpPr>
        <p:spPr>
          <a:xfrm>
            <a:off x="114300" y="1293813"/>
            <a:ext cx="441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 u="sng">
                <a:solidFill>
                  <a:schemeClr val="dk1"/>
                </a:solidFill>
              </a:rPr>
              <a:t>Hemophilia B: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Least common type of hemophilia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Aka Christmas disease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i="1" lang="en-US" sz="2000" u="sng">
                <a:solidFill>
                  <a:srgbClr val="FF0000"/>
                </a:solidFill>
              </a:rPr>
              <a:t>Factor IX is deficient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Patients present with: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Hx of bleeding; sometimes spontaneously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>
                <a:solidFill>
                  <a:schemeClr val="dk1"/>
                </a:solidFill>
              </a:rPr>
              <a:t>Prolonged APTT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chemeClr val="dk1"/>
                </a:solidFill>
              </a:rPr>
              <a:t>Treatment: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Factor IX replacement</a:t>
            </a:r>
            <a:endParaRPr/>
          </a:p>
          <a:p>
            <a:pPr indent="-282575" lvl="2" marL="968375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b="1" lang="en-US">
                <a:solidFill>
                  <a:schemeClr val="dk1"/>
                </a:solidFill>
              </a:rPr>
              <a:t>FFP</a:t>
            </a:r>
            <a:endParaRPr/>
          </a:p>
          <a:p>
            <a:pPr indent="-182880" lvl="1" marL="685800" rtl="0" algn="l">
              <a:spcBef>
                <a:spcPts val="600"/>
              </a:spcBef>
              <a:spcAft>
                <a:spcPts val="0"/>
              </a:spcAft>
              <a:buSzPts val="2420"/>
              <a:buNone/>
            </a:pPr>
            <a:r>
              <a:t/>
            </a:r>
            <a:endParaRPr/>
          </a:p>
        </p:txBody>
      </p:sp>
      <p:pic>
        <p:nvPicPr>
          <p:cNvPr descr="simple clotting cascade.gif" id="746" name="Google Shape;746;p8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219200"/>
            <a:ext cx="4191000" cy="5257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747" name="Google Shape;747;p87"/>
          <p:cNvSpPr/>
          <p:nvPr/>
        </p:nvSpPr>
        <p:spPr>
          <a:xfrm>
            <a:off x="5334000" y="2819400"/>
            <a:ext cx="914400" cy="685800"/>
          </a:xfrm>
          <a:prstGeom prst="ellipse">
            <a:avLst/>
          </a:prstGeom>
          <a:noFill/>
          <a:ln cap="flat" cmpd="dbl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88"/>
          <p:cNvPicPr preferRelativeResize="0"/>
          <p:nvPr/>
        </p:nvPicPr>
        <p:blipFill rotWithShape="1">
          <a:blip r:embed="rId3">
            <a:alphaModFix/>
          </a:blip>
          <a:srcRect b="31113" l="1665" r="4167" t="4442"/>
          <a:stretch/>
        </p:blipFill>
        <p:spPr>
          <a:xfrm>
            <a:off x="304800" y="304800"/>
            <a:ext cx="86106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8"/>
          <p:cNvPicPr preferRelativeResize="0"/>
          <p:nvPr/>
        </p:nvPicPr>
        <p:blipFill rotWithShape="1">
          <a:blip r:embed="rId4">
            <a:alphaModFix/>
          </a:blip>
          <a:srcRect b="11364" l="2274" r="2274" t="4546"/>
          <a:stretch/>
        </p:blipFill>
        <p:spPr>
          <a:xfrm>
            <a:off x="5257800" y="3352800"/>
            <a:ext cx="3805238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8"/>
          <p:cNvSpPr/>
          <p:nvPr/>
        </p:nvSpPr>
        <p:spPr>
          <a:xfrm>
            <a:off x="1752600" y="685800"/>
            <a:ext cx="11430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dir="5400000" dist="254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8"/>
          <p:cNvSpPr/>
          <p:nvPr/>
        </p:nvSpPr>
        <p:spPr>
          <a:xfrm>
            <a:off x="1752600" y="3733800"/>
            <a:ext cx="11430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dir="5400000" dist="254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Disseminated Intravascular Coagulation </a:t>
            </a:r>
            <a:endParaRPr/>
          </a:p>
        </p:txBody>
      </p:sp>
      <p:sp>
        <p:nvSpPr>
          <p:cNvPr id="763" name="Google Shape;763;p89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Characterized by disorganized clotting and fibrinolysis that leads to the simultaneous occurrence of hemorrhage and systemic thrombosis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Antithrombin and tissue factor pathway inhibitor keep the procoagulants at bay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In DIC, tissue factor is released in the absence of vascular injury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This activates the extrinsic coagulation cascade throughout the body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Clots in the microvasculature (impair tissue perfusion= tissue necrosis and end stage organ failure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Widespread fibrin deposition consumes the body's supply of fibrinogen, coagulation factors, and platelets= hemorrhage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1760"/>
              <a:buChar char="⚫"/>
            </a:pPr>
            <a:r>
              <a:rPr lang="en-US" sz="1600"/>
              <a:t>Release of tPA and urokinase plasminogen activator occurs in DIC=  INCREASED D-dimer and fibrin split products  due to increased fibrinolytic activity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Media or Sub endothelial</a:t>
            </a:r>
            <a:endParaRPr/>
          </a:p>
        </p:txBody>
      </p:sp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381000" y="1828800"/>
            <a:ext cx="4724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The second layer of the vessel wall (sub endothelial layer)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>
                <a:solidFill>
                  <a:srgbClr val="FF0000"/>
                </a:solidFill>
                <a:highlight>
                  <a:srgbClr val="FFFF00"/>
                </a:highlight>
              </a:rPr>
              <a:t>Extremely thrombogenic and active </a:t>
            </a:r>
            <a:endParaRPr>
              <a:highlight>
                <a:srgbClr val="FFFF00"/>
              </a:highlight>
            </a:endParaRPr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Contains: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Collagen: a potent and important stimulus for platelet attachment to the injured vessel wall</a:t>
            </a:r>
            <a:endParaRPr/>
          </a:p>
          <a:p>
            <a:pPr indent="-336550" lvl="1" marL="685800" rtl="0" algn="l">
              <a:spcBef>
                <a:spcPts val="600"/>
              </a:spcBef>
              <a:spcAft>
                <a:spcPts val="0"/>
              </a:spcAft>
              <a:buSzPts val="2200"/>
              <a:buChar char="⚫"/>
            </a:pPr>
            <a:r>
              <a:rPr lang="en-US" sz="2000"/>
              <a:t>Fibronectin: which facilitates the anchoring of fibrin during the formation of a hemostatic plug 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852613"/>
            <a:ext cx="3640138" cy="364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2438400"/>
            <a:ext cx="1073150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0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</a:t>
            </a:r>
            <a:endParaRPr/>
          </a:p>
        </p:txBody>
      </p:sp>
      <p:pic>
        <p:nvPicPr>
          <p:cNvPr id="770" name="Google Shape;770;p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752600"/>
            <a:ext cx="8042275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0"/>
          <p:cNvSpPr txBox="1"/>
          <p:nvPr/>
        </p:nvSpPr>
        <p:spPr>
          <a:xfrm>
            <a:off x="762000" y="5251450"/>
            <a:ext cx="7010400" cy="1169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condition associated with high risk of DIC: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Sepsis (gram negative bacilli)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 (preeclampsia, placental abruption, and amniotic fluid embolism)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Malignancy  (adenocarcinoma, leukemia, and lymphoma)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 UNDERLYING DISORDER FIRST!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1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Heparin Induced Thrombocytopenia </a:t>
            </a:r>
            <a:endParaRPr/>
          </a:p>
        </p:txBody>
      </p:sp>
      <p:sp>
        <p:nvSpPr>
          <p:cNvPr id="778" name="Google Shape;778;p91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Causes clot formation throughout the body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Recognized as an immunologic complication of heparin therapy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About 5% of patients who receive LMWH will develop immue reaction characteristic of HIT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HIT occurs by the formation of IgG directed against heparin platelet factor 4 immune complexes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IgG antibodies activate platelets= uncontrolled clot formation 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Platelets are consumed fast = decreased platelet count 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2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HIT</a:t>
            </a:r>
            <a:endParaRPr/>
          </a:p>
        </p:txBody>
      </p:sp>
      <p:pic>
        <p:nvPicPr>
          <p:cNvPr id="785" name="Google Shape;785;p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3" y="1600200"/>
            <a:ext cx="76073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3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V Leiden Mutation</a:t>
            </a:r>
            <a:endParaRPr/>
          </a:p>
        </p:txBody>
      </p:sp>
      <p:sp>
        <p:nvSpPr>
          <p:cNvPr id="792" name="Google Shape;792;p93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spcBef>
                <a:spcPts val="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Causes resistance to the anticoagulant effect of protein C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Most people never develop symptoms. However, the first indication of the disorder may be the development of a blood clot (thrombosis)</a:t>
            </a:r>
            <a:endParaRPr/>
          </a:p>
          <a:p>
            <a:pPr indent="-349250" lvl="0" marL="349250" rtl="0" algn="l">
              <a:spcBef>
                <a:spcPts val="2000"/>
              </a:spcBef>
              <a:spcAft>
                <a:spcPts val="0"/>
              </a:spcAft>
              <a:buSzPts val="2640"/>
              <a:buChar char="⚫"/>
            </a:pPr>
            <a:r>
              <a:rPr lang="en-US"/>
              <a:t>Treatment is only indicated in patients with thromboembolism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4"/>
          <p:cNvSpPr txBox="1"/>
          <p:nvPr>
            <p:ph type="ctrTitle"/>
          </p:nvPr>
        </p:nvSpPr>
        <p:spPr>
          <a:xfrm>
            <a:off x="609600" y="2057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060"/>
              <a:buNone/>
            </a:pPr>
            <a:r>
              <a:rPr lang="en-US"/>
              <a:t>Hemoglobin Diseases</a:t>
            </a:r>
            <a:endParaRPr/>
          </a:p>
        </p:txBody>
      </p:sp>
      <p:sp>
        <p:nvSpPr>
          <p:cNvPr id="798" name="Google Shape;798;p94"/>
          <p:cNvSpPr txBox="1"/>
          <p:nvPr>
            <p:ph idx="1" type="subTitle"/>
          </p:nvPr>
        </p:nvSpPr>
        <p:spPr>
          <a:xfrm>
            <a:off x="1322388" y="3298825"/>
            <a:ext cx="64992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1438"/>
            <a:ext cx="8839200" cy="66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5936" l="0" r="0" t="22804"/>
          <a:stretch/>
        </p:blipFill>
        <p:spPr>
          <a:xfrm>
            <a:off x="2362200" y="4038600"/>
            <a:ext cx="38862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6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Anemia</a:t>
            </a:r>
            <a:endParaRPr/>
          </a:p>
        </p:txBody>
      </p:sp>
      <p:sp>
        <p:nvSpPr>
          <p:cNvPr id="812" name="Google Shape;812;p96"/>
          <p:cNvSpPr txBox="1"/>
          <p:nvPr>
            <p:ph idx="1" type="body"/>
          </p:nvPr>
        </p:nvSpPr>
        <p:spPr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34581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</a:rPr>
              <a:t>Hemolytic anemia- Sickle cell/G-6-PD deficiency</a:t>
            </a:r>
            <a:endParaRPr>
              <a:highlight>
                <a:srgbClr val="FFFF00"/>
              </a:highlight>
            </a:endParaRPr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Iron deficiency anemia</a:t>
            </a:r>
            <a:endParaRPr/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Aplastic anemia</a:t>
            </a:r>
            <a:endParaRPr/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</a:rPr>
              <a:t>Megaloblastic anemia- Vit B12/folic Acid deficiency</a:t>
            </a:r>
            <a:endParaRPr sz="2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Acute blood loss </a:t>
            </a:r>
            <a:endParaRPr/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</a:rPr>
              <a:t>Thalassemia</a:t>
            </a:r>
            <a:endParaRPr/>
          </a:p>
          <a:p>
            <a:pPr indent="-334581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Char char="⚫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</a:rPr>
              <a:t>Alterations r/t Hgb binding- methemoglobinemia</a:t>
            </a:r>
            <a:endParaRPr sz="2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183007" lvl="0" marL="3492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ct val="110000"/>
              <a:buNone/>
            </a:pPr>
            <a:r>
              <a:t/>
            </a:r>
            <a:endParaRPr sz="2800">
              <a:solidFill>
                <a:srgbClr val="595959"/>
              </a:solidFill>
              <a:highlight>
                <a:srgbClr val="FFFF00"/>
              </a:highlight>
            </a:endParaRPr>
          </a:p>
          <a:p>
            <a:pPr indent="-194055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ct val="110000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7"/>
          <p:cNvSpPr txBox="1"/>
          <p:nvPr>
            <p:ph idx="4294967295" type="title"/>
          </p:nvPr>
        </p:nvSpPr>
        <p:spPr>
          <a:xfrm>
            <a:off x="762000" y="0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Physiology of Anemia</a:t>
            </a:r>
            <a:endParaRPr/>
          </a:p>
        </p:txBody>
      </p:sp>
      <p:sp>
        <p:nvSpPr>
          <p:cNvPr id="818" name="Google Shape;818;p97"/>
          <p:cNvSpPr txBox="1"/>
          <p:nvPr>
            <p:ph idx="4294967295" type="body"/>
          </p:nvPr>
        </p:nvSpPr>
        <p:spPr>
          <a:xfrm>
            <a:off x="4648200" y="1295400"/>
            <a:ext cx="4495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60"/>
              <a:buChar char="⚫"/>
            </a:pPr>
            <a:r>
              <a:rPr lang="en-US" sz="1600">
                <a:solidFill>
                  <a:schemeClr val="dk1"/>
                </a:solidFill>
              </a:rPr>
              <a:t>Anemia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1600">
                <a:solidFill>
                  <a:schemeClr val="dk1"/>
                </a:solidFill>
              </a:rPr>
              <a:t>Hb concentration &lt; 12 g/dl – women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lang="en-US" sz="1600">
                <a:solidFill>
                  <a:schemeClr val="dk1"/>
                </a:solidFill>
              </a:rPr>
              <a:t>Hb concentration &lt; 13 g/dl - men</a:t>
            </a:r>
            <a:endParaRPr/>
          </a:p>
          <a:p>
            <a:pPr indent="-349250" lvl="0" marL="34925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The most important adverse effects of anemia are </a:t>
            </a:r>
            <a:r>
              <a:rPr b="1" lang="en-US" sz="1400">
                <a:solidFill>
                  <a:srgbClr val="FF0000"/>
                </a:solidFill>
              </a:rPr>
              <a:t>decreased oxygen delivery </a:t>
            </a:r>
            <a:r>
              <a:rPr lang="en-US" sz="1400">
                <a:solidFill>
                  <a:schemeClr val="dk1"/>
                </a:solidFill>
              </a:rPr>
              <a:t>2/2 associated</a:t>
            </a:r>
            <a:r>
              <a:rPr b="1" lang="en-US" sz="1400">
                <a:solidFill>
                  <a:srgbClr val="FF0000"/>
                </a:solidFill>
              </a:rPr>
              <a:t> decreases in arterial oxygen content of oxygen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Compensation:</a:t>
            </a:r>
            <a:endParaRPr/>
          </a:p>
          <a:p>
            <a:pPr indent="-282575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760"/>
              <a:buChar char="⚫"/>
            </a:pPr>
            <a:r>
              <a:rPr b="1" lang="en-US" sz="1600">
                <a:solidFill>
                  <a:schemeClr val="dk1"/>
                </a:solidFill>
              </a:rPr>
              <a:t>Rightward shift of oxyhemoglobin dissociation curve (to facilitate O2 release to tissues) &amp; cardiac output</a:t>
            </a:r>
            <a:endParaRPr/>
          </a:p>
          <a:p>
            <a:pPr indent="-282575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Kidney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400">
                <a:solidFill>
                  <a:schemeClr val="dk1"/>
                </a:solidFill>
              </a:rPr>
              <a:t>s release erythropoietin</a:t>
            </a:r>
            <a:endParaRPr/>
          </a:p>
          <a:p>
            <a:pPr indent="-349250" lvl="0" marL="34925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Anesthetic considerations for anemia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Volatile agents could blunt response to cardiac output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Volatile agents could be less soluble in anemic patients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Decreased tolerance to blood loss and hypoxemia more prevalent</a:t>
            </a:r>
            <a:endParaRPr/>
          </a:p>
          <a:p>
            <a:pPr indent="-336550" lvl="1" marL="6858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Char char="⚫"/>
            </a:pPr>
            <a:r>
              <a:rPr lang="en-US" sz="1400">
                <a:solidFill>
                  <a:schemeClr val="dk1"/>
                </a:solidFill>
              </a:rPr>
              <a:t>Less availability of coagulation factors</a:t>
            </a:r>
            <a:endParaRPr/>
          </a:p>
          <a:p>
            <a:pPr indent="-184784" lvl="2" marL="96837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 sz="1400"/>
          </a:p>
        </p:txBody>
      </p:sp>
      <p:pic>
        <p:nvPicPr>
          <p:cNvPr descr="http://www.expertconsultbook.com/expertconsult/b/bbmapAsset?appID=NGE&amp;isbn=978-1-4160-3998-3&amp;eid=4-u1.0-B978-1-4160-3998-3..10017-X..gr1&amp;assetType=full" id="819" name="Google Shape;81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4533900" cy="51911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8"/>
          <p:cNvSpPr txBox="1"/>
          <p:nvPr>
            <p:ph type="title"/>
          </p:nvPr>
        </p:nvSpPr>
        <p:spPr>
          <a:xfrm>
            <a:off x="573088" y="259080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Sickle Cell Anemia</a:t>
            </a:r>
            <a:r>
              <a:rPr i="1" lang="en-US" sz="4800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9"/>
          <p:cNvSpPr txBox="1"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7950"/>
            <a:ext cx="8796338" cy="6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Breeze">
  <a:themeElements>
    <a:clrScheme name="Breeze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2009-04-21T00:57:12Z</dcterms:created>
  <dc:creator>DWS3</dc:creator>
</cp:coreProperties>
</file>